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448" r:id="rId2"/>
    <p:sldId id="426" r:id="rId3"/>
    <p:sldId id="427" r:id="rId4"/>
    <p:sldId id="428" r:id="rId5"/>
    <p:sldId id="429" r:id="rId6"/>
    <p:sldId id="449" r:id="rId7"/>
    <p:sldId id="450" r:id="rId8"/>
    <p:sldId id="451" r:id="rId9"/>
    <p:sldId id="452" r:id="rId10"/>
    <p:sldId id="430" r:id="rId11"/>
    <p:sldId id="453" r:id="rId12"/>
    <p:sldId id="431" r:id="rId13"/>
    <p:sldId id="432" r:id="rId14"/>
    <p:sldId id="433" r:id="rId15"/>
    <p:sldId id="434" r:id="rId16"/>
    <p:sldId id="435" r:id="rId17"/>
    <p:sldId id="436" r:id="rId18"/>
    <p:sldId id="437" r:id="rId19"/>
    <p:sldId id="439" r:id="rId20"/>
    <p:sldId id="440" r:id="rId21"/>
    <p:sldId id="441" r:id="rId22"/>
    <p:sldId id="442" r:id="rId23"/>
    <p:sldId id="443" r:id="rId24"/>
    <p:sldId id="438" r:id="rId25"/>
    <p:sldId id="455" r:id="rId26"/>
    <p:sldId id="458" r:id="rId27"/>
    <p:sldId id="457" r:id="rId28"/>
    <p:sldId id="456" r:id="rId29"/>
    <p:sldId id="447"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080808"/>
    <a:srgbClr val="FFFF00"/>
    <a:srgbClr val="9900CC"/>
    <a:srgbClr val="660033"/>
    <a:srgbClr val="996633"/>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p:cViewPr varScale="1">
        <p:scale>
          <a:sx n="120" d="100"/>
          <a:sy n="120" d="100"/>
        </p:scale>
        <p:origin x="1944"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charset="0"/>
              </a:defRPr>
            </a:lvl1pPr>
          </a:lstStyle>
          <a:p>
            <a:pPr>
              <a:defRPr/>
            </a:pPr>
            <a:endParaRPr lang="en-US"/>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charset="0"/>
              </a:defRPr>
            </a:lvl1pPr>
          </a:lstStyle>
          <a:p>
            <a:pPr>
              <a:defRPr/>
            </a:pPr>
            <a:endParaRPr lang="en-US"/>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atin typeface="Arial" charset="0"/>
              </a:defRPr>
            </a:lvl1pPr>
          </a:lstStyle>
          <a:p>
            <a:pPr>
              <a:defRPr/>
            </a:pPr>
            <a:fld id="{A7123746-C05C-470D-B0F8-4253CC9DD1AA}" type="slidenum">
              <a:rPr lang="en-US"/>
              <a:pPr>
                <a:defRPr/>
              </a:pPr>
              <a:t>‹#›</a:t>
            </a:fld>
            <a:endParaRPr lang="en-US"/>
          </a:p>
        </p:txBody>
      </p:sp>
    </p:spTree>
    <p:extLst>
      <p:ext uri="{BB962C8B-B14F-4D97-AF65-F5344CB8AC3E}">
        <p14:creationId xmlns:p14="http://schemas.microsoft.com/office/powerpoint/2010/main" val="28254339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38F2A671-9245-44EF-867B-DB41723BF730}" type="slidenum">
              <a:rPr lang="en-US"/>
              <a:pPr/>
              <a:t>2</a:t>
            </a:fld>
            <a:endParaRPr lang="en-US"/>
          </a:p>
        </p:txBody>
      </p:sp>
      <p:sp>
        <p:nvSpPr>
          <p:cNvPr id="64515" name="Rectangle 2"/>
          <p:cNvSpPr>
            <a:spLocks noGrp="1" noRot="1" noChangeAspect="1" noChangeArrowheads="1" noTextEdit="1"/>
          </p:cNvSpPr>
          <p:nvPr>
            <p:ph type="sldImg"/>
          </p:nvPr>
        </p:nvSpPr>
        <p:spPr>
          <a:xfrm>
            <a:off x="1150938" y="690563"/>
            <a:ext cx="4562475" cy="3422650"/>
          </a:xfrm>
        </p:spPr>
      </p:sp>
      <p:sp>
        <p:nvSpPr>
          <p:cNvPr id="64516" name="Rectangle 3"/>
          <p:cNvSpPr>
            <a:spLocks noGrp="1" noChangeArrowheads="1"/>
          </p:cNvSpPr>
          <p:nvPr>
            <p:ph type="body" idx="1"/>
          </p:nvPr>
        </p:nvSpPr>
        <p:spPr>
          <a:xfrm>
            <a:off x="914400" y="4341813"/>
            <a:ext cx="5029200" cy="4113212"/>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3698751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AF5ED855-BAB5-4127-AF6C-FCC9AFD8F47F}" type="slidenum">
              <a:rPr lang="en-US"/>
              <a:pPr/>
              <a:t>16</a:t>
            </a:fld>
            <a:endParaRPr lang="en-US"/>
          </a:p>
        </p:txBody>
      </p:sp>
      <p:sp>
        <p:nvSpPr>
          <p:cNvPr id="62467" name="Rectangle 2"/>
          <p:cNvSpPr>
            <a:spLocks noGrp="1" noRot="1" noChangeAspect="1" noChangeArrowheads="1" noTextEdit="1"/>
          </p:cNvSpPr>
          <p:nvPr>
            <p:ph type="sldImg"/>
          </p:nvPr>
        </p:nvSpPr>
        <p:spPr>
          <a:xfrm>
            <a:off x="1144588" y="685800"/>
            <a:ext cx="4572000" cy="3429000"/>
          </a:xfrm>
        </p:spPr>
      </p:sp>
      <p:sp>
        <p:nvSpPr>
          <p:cNvPr id="62468"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3310430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C57016A9-61AC-4CE3-9F8F-1D8786B8274C}" type="slidenum">
              <a:rPr lang="en-US"/>
              <a:pPr/>
              <a:t>19</a:t>
            </a:fld>
            <a:endParaRPr lang="en-US"/>
          </a:p>
        </p:txBody>
      </p:sp>
      <p:sp>
        <p:nvSpPr>
          <p:cNvPr id="65539" name="Rectangle 2"/>
          <p:cNvSpPr>
            <a:spLocks noGrp="1" noRot="1" noChangeAspect="1" noChangeArrowheads="1" noTextEdit="1"/>
          </p:cNvSpPr>
          <p:nvPr>
            <p:ph type="sldImg"/>
          </p:nvPr>
        </p:nvSpPr>
        <p:spPr>
          <a:xfrm>
            <a:off x="1144588" y="685800"/>
            <a:ext cx="4568825" cy="3427413"/>
          </a:xfrm>
        </p:spPr>
      </p:sp>
      <p:sp>
        <p:nvSpPr>
          <p:cNvPr id="65540" name="Rectangle 3"/>
          <p:cNvSpPr>
            <a:spLocks noGrp="1" noChangeArrowheads="1"/>
          </p:cNvSpPr>
          <p:nvPr>
            <p:ph type="body" idx="1"/>
          </p:nvPr>
        </p:nvSpPr>
        <p:spPr>
          <a:xfrm>
            <a:off x="684215" y="4341814"/>
            <a:ext cx="5489575"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1314621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97C0806F-E8CC-415B-A257-F7BC18CAF996}" type="slidenum">
              <a:rPr lang="en-US"/>
              <a:pPr/>
              <a:t>20</a:t>
            </a:fld>
            <a:endParaRPr lang="en-US"/>
          </a:p>
        </p:txBody>
      </p:sp>
      <p:sp>
        <p:nvSpPr>
          <p:cNvPr id="66563" name="Rectangle 2"/>
          <p:cNvSpPr>
            <a:spLocks noGrp="1" noRot="1" noChangeAspect="1" noChangeArrowheads="1" noTextEdit="1"/>
          </p:cNvSpPr>
          <p:nvPr>
            <p:ph type="sldImg"/>
          </p:nvPr>
        </p:nvSpPr>
        <p:spPr>
          <a:xfrm>
            <a:off x="1144588" y="685800"/>
            <a:ext cx="4568825" cy="3427413"/>
          </a:xfrm>
        </p:spPr>
      </p:sp>
      <p:sp>
        <p:nvSpPr>
          <p:cNvPr id="66564" name="Rectangle 3"/>
          <p:cNvSpPr>
            <a:spLocks noGrp="1" noChangeArrowheads="1"/>
          </p:cNvSpPr>
          <p:nvPr>
            <p:ph type="body" idx="1"/>
          </p:nvPr>
        </p:nvSpPr>
        <p:spPr>
          <a:xfrm>
            <a:off x="684215" y="4341814"/>
            <a:ext cx="5489575"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18605187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E911A58F-03D4-4D39-BFF7-3006126F5FA4}" type="slidenum">
              <a:rPr lang="en-US"/>
              <a:pPr/>
              <a:t>21</a:t>
            </a:fld>
            <a:endParaRPr lang="en-US"/>
          </a:p>
        </p:txBody>
      </p:sp>
      <p:sp>
        <p:nvSpPr>
          <p:cNvPr id="67587" name="Rectangle 2"/>
          <p:cNvSpPr>
            <a:spLocks noGrp="1" noRot="1" noChangeAspect="1" noChangeArrowheads="1" noTextEdit="1"/>
          </p:cNvSpPr>
          <p:nvPr>
            <p:ph type="sldImg"/>
          </p:nvPr>
        </p:nvSpPr>
        <p:spPr>
          <a:xfrm>
            <a:off x="1144588" y="685800"/>
            <a:ext cx="4568825" cy="3427413"/>
          </a:xfrm>
        </p:spPr>
      </p:sp>
      <p:sp>
        <p:nvSpPr>
          <p:cNvPr id="67588" name="Rectangle 3"/>
          <p:cNvSpPr>
            <a:spLocks noGrp="1" noChangeArrowheads="1"/>
          </p:cNvSpPr>
          <p:nvPr>
            <p:ph type="body" idx="1"/>
          </p:nvPr>
        </p:nvSpPr>
        <p:spPr>
          <a:xfrm>
            <a:off x="684215" y="4341814"/>
            <a:ext cx="5489575"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18874648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6DAACD3E-3168-4957-9AD4-8AE735AFE015}" type="slidenum">
              <a:rPr lang="en-US"/>
              <a:pPr/>
              <a:t>22</a:t>
            </a:fld>
            <a:endParaRPr lang="en-US"/>
          </a:p>
        </p:txBody>
      </p:sp>
      <p:sp>
        <p:nvSpPr>
          <p:cNvPr id="68611" name="Rectangle 2"/>
          <p:cNvSpPr>
            <a:spLocks noGrp="1" noRot="1" noChangeAspect="1" noChangeArrowheads="1" noTextEdit="1"/>
          </p:cNvSpPr>
          <p:nvPr>
            <p:ph type="sldImg"/>
          </p:nvPr>
        </p:nvSpPr>
        <p:spPr>
          <a:xfrm>
            <a:off x="1144588" y="685800"/>
            <a:ext cx="4568825" cy="3427413"/>
          </a:xfrm>
        </p:spPr>
      </p:sp>
      <p:sp>
        <p:nvSpPr>
          <p:cNvPr id="68612" name="Rectangle 3"/>
          <p:cNvSpPr>
            <a:spLocks noGrp="1" noChangeArrowheads="1"/>
          </p:cNvSpPr>
          <p:nvPr>
            <p:ph type="body" idx="1"/>
          </p:nvPr>
        </p:nvSpPr>
        <p:spPr>
          <a:xfrm>
            <a:off x="684215" y="4341814"/>
            <a:ext cx="5489575"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624534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64A84145-346B-4904-9CCB-A865E087435F}" type="slidenum">
              <a:rPr lang="en-US"/>
              <a:pPr/>
              <a:t>24</a:t>
            </a:fld>
            <a:endParaRPr lang="en-US"/>
          </a:p>
        </p:txBody>
      </p:sp>
      <p:sp>
        <p:nvSpPr>
          <p:cNvPr id="63491" name="Rectangle 2"/>
          <p:cNvSpPr>
            <a:spLocks noGrp="1" noRot="1" noChangeAspect="1" noChangeArrowheads="1" noTextEdit="1"/>
          </p:cNvSpPr>
          <p:nvPr>
            <p:ph type="sldImg"/>
          </p:nvPr>
        </p:nvSpPr>
        <p:spPr>
          <a:xfrm>
            <a:off x="1144588" y="685800"/>
            <a:ext cx="4572000" cy="3429000"/>
          </a:xfrm>
        </p:spPr>
      </p:sp>
      <p:sp>
        <p:nvSpPr>
          <p:cNvPr id="63492"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1933017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C796F42D-2AEA-4D0A-B97F-9A2B801C3A6B}" type="slidenum">
              <a:rPr lang="en-US"/>
              <a:pPr/>
              <a:t>3</a:t>
            </a:fld>
            <a:endParaRPr lang="en-US"/>
          </a:p>
        </p:txBody>
      </p:sp>
      <p:sp>
        <p:nvSpPr>
          <p:cNvPr id="56323" name="Rectangle 2"/>
          <p:cNvSpPr>
            <a:spLocks noGrp="1" noRot="1" noChangeAspect="1" noChangeArrowheads="1" noTextEdit="1"/>
          </p:cNvSpPr>
          <p:nvPr>
            <p:ph type="sldImg"/>
          </p:nvPr>
        </p:nvSpPr>
        <p:spPr>
          <a:xfrm>
            <a:off x="1144588" y="685800"/>
            <a:ext cx="4572000" cy="3429000"/>
          </a:xfrm>
        </p:spPr>
      </p:sp>
      <p:sp>
        <p:nvSpPr>
          <p:cNvPr id="56324"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3258129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92091C77-EB5F-4CD1-85E7-5CEF9419AAFB}" type="slidenum">
              <a:rPr lang="en-US"/>
              <a:pPr/>
              <a:t>4</a:t>
            </a:fld>
            <a:endParaRPr lang="en-US"/>
          </a:p>
        </p:txBody>
      </p:sp>
      <p:sp>
        <p:nvSpPr>
          <p:cNvPr id="54275" name="Rectangle 2"/>
          <p:cNvSpPr>
            <a:spLocks noGrp="1" noRot="1" noChangeAspect="1" noChangeArrowheads="1" noTextEdit="1"/>
          </p:cNvSpPr>
          <p:nvPr>
            <p:ph type="sldImg"/>
          </p:nvPr>
        </p:nvSpPr>
        <p:spPr>
          <a:xfrm>
            <a:off x="1144588" y="685800"/>
            <a:ext cx="4572000" cy="3429000"/>
          </a:xfrm>
        </p:spPr>
      </p:sp>
      <p:sp>
        <p:nvSpPr>
          <p:cNvPr id="54276"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2330515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8770079C-483A-4D7D-AAC7-ACE2E002EA63}" type="slidenum">
              <a:rPr lang="en-US"/>
              <a:pPr/>
              <a:t>5</a:t>
            </a:fld>
            <a:endParaRPr lang="en-US"/>
          </a:p>
        </p:txBody>
      </p:sp>
      <p:sp>
        <p:nvSpPr>
          <p:cNvPr id="55299" name="Rectangle 2"/>
          <p:cNvSpPr>
            <a:spLocks noGrp="1" noRot="1" noChangeAspect="1" noChangeArrowheads="1" noTextEdit="1"/>
          </p:cNvSpPr>
          <p:nvPr>
            <p:ph type="sldImg"/>
          </p:nvPr>
        </p:nvSpPr>
        <p:spPr>
          <a:xfrm>
            <a:off x="1144588" y="685800"/>
            <a:ext cx="4572000" cy="3429000"/>
          </a:xfrm>
        </p:spPr>
      </p:sp>
      <p:sp>
        <p:nvSpPr>
          <p:cNvPr id="55300"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3007104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4F7EAF51-3436-40A7-B63B-C5D3012839FA}" type="slidenum">
              <a:rPr lang="en-US"/>
              <a:pPr/>
              <a:t>10</a:t>
            </a:fld>
            <a:endParaRPr lang="en-US"/>
          </a:p>
        </p:txBody>
      </p:sp>
      <p:sp>
        <p:nvSpPr>
          <p:cNvPr id="57347" name="Rectangle 2"/>
          <p:cNvSpPr>
            <a:spLocks noGrp="1" noRot="1" noChangeAspect="1" noChangeArrowheads="1" noTextEdit="1"/>
          </p:cNvSpPr>
          <p:nvPr>
            <p:ph type="sldImg"/>
          </p:nvPr>
        </p:nvSpPr>
        <p:spPr>
          <a:xfrm>
            <a:off x="1144588" y="685800"/>
            <a:ext cx="4572000" cy="3429000"/>
          </a:xfrm>
        </p:spPr>
      </p:sp>
      <p:sp>
        <p:nvSpPr>
          <p:cNvPr id="57348"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62318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345D665-8D50-4722-9362-7E02B01E7B1D}" type="slidenum">
              <a:rPr lang="en-US"/>
              <a:pPr/>
              <a:t>12</a:t>
            </a:fld>
            <a:endParaRPr lang="en-US"/>
          </a:p>
        </p:txBody>
      </p:sp>
      <p:sp>
        <p:nvSpPr>
          <p:cNvPr id="58371" name="Rectangle 2"/>
          <p:cNvSpPr>
            <a:spLocks noGrp="1" noRot="1" noChangeAspect="1" noChangeArrowheads="1" noTextEdit="1"/>
          </p:cNvSpPr>
          <p:nvPr>
            <p:ph type="sldImg"/>
          </p:nvPr>
        </p:nvSpPr>
        <p:spPr>
          <a:xfrm>
            <a:off x="1144588" y="685800"/>
            <a:ext cx="4572000" cy="3429000"/>
          </a:xfrm>
        </p:spPr>
      </p:sp>
      <p:sp>
        <p:nvSpPr>
          <p:cNvPr id="58372"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1965853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7098F519-F36C-46B4-B100-D6915F50A0CC}" type="slidenum">
              <a:rPr lang="en-US"/>
              <a:pPr/>
              <a:t>13</a:t>
            </a:fld>
            <a:endParaRPr lang="en-US"/>
          </a:p>
        </p:txBody>
      </p:sp>
      <p:sp>
        <p:nvSpPr>
          <p:cNvPr id="59395" name="Rectangle 2"/>
          <p:cNvSpPr>
            <a:spLocks noGrp="1" noRot="1" noChangeAspect="1" noChangeArrowheads="1" noTextEdit="1"/>
          </p:cNvSpPr>
          <p:nvPr>
            <p:ph type="sldImg"/>
          </p:nvPr>
        </p:nvSpPr>
        <p:spPr>
          <a:xfrm>
            <a:off x="1144588" y="685800"/>
            <a:ext cx="4572000" cy="3429000"/>
          </a:xfrm>
        </p:spPr>
      </p:sp>
      <p:sp>
        <p:nvSpPr>
          <p:cNvPr id="59396"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461352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EC5086A8-4D30-4A7A-BBB2-868D02B4A8FA}" type="slidenum">
              <a:rPr lang="en-US"/>
              <a:pPr/>
              <a:t>14</a:t>
            </a:fld>
            <a:endParaRPr lang="en-US"/>
          </a:p>
        </p:txBody>
      </p:sp>
      <p:sp>
        <p:nvSpPr>
          <p:cNvPr id="60419" name="Rectangle 2"/>
          <p:cNvSpPr>
            <a:spLocks noGrp="1" noRot="1" noChangeAspect="1" noChangeArrowheads="1" noTextEdit="1"/>
          </p:cNvSpPr>
          <p:nvPr>
            <p:ph type="sldImg"/>
          </p:nvPr>
        </p:nvSpPr>
        <p:spPr>
          <a:xfrm>
            <a:off x="1144588" y="685800"/>
            <a:ext cx="4572000" cy="3429000"/>
          </a:xfrm>
        </p:spPr>
      </p:sp>
      <p:sp>
        <p:nvSpPr>
          <p:cNvPr id="60420"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2299989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F2EAF9BD-C298-4670-84CD-248A8BEF135A}" type="slidenum">
              <a:rPr lang="en-US"/>
              <a:pPr/>
              <a:t>15</a:t>
            </a:fld>
            <a:endParaRPr lang="en-US"/>
          </a:p>
        </p:txBody>
      </p:sp>
      <p:sp>
        <p:nvSpPr>
          <p:cNvPr id="61443" name="Rectangle 2"/>
          <p:cNvSpPr>
            <a:spLocks noGrp="1" noRot="1" noChangeAspect="1" noChangeArrowheads="1" noTextEdit="1"/>
          </p:cNvSpPr>
          <p:nvPr>
            <p:ph type="sldImg"/>
          </p:nvPr>
        </p:nvSpPr>
        <p:spPr>
          <a:xfrm>
            <a:off x="1144588" y="685800"/>
            <a:ext cx="4572000" cy="3429000"/>
          </a:xfrm>
        </p:spPr>
      </p:sp>
      <p:sp>
        <p:nvSpPr>
          <p:cNvPr id="61444" name="Rectangle 3"/>
          <p:cNvSpPr>
            <a:spLocks noGrp="1" noChangeArrowheads="1"/>
          </p:cNvSpPr>
          <p:nvPr>
            <p:ph type="body" idx="1"/>
          </p:nvPr>
        </p:nvSpPr>
        <p:spPr>
          <a:xfrm>
            <a:off x="914400" y="4341814"/>
            <a:ext cx="5029200" cy="4116387"/>
          </a:xfrm>
          <a:noFill/>
        </p:spPr>
        <p:txBody>
          <a:bodyPr lIns="93287" tIns="46644" rIns="93287" bIns="46644"/>
          <a:lstStyle/>
          <a:p>
            <a:pPr eaLnBrk="1" hangingPunct="1"/>
            <a:endParaRPr lang="en-US"/>
          </a:p>
        </p:txBody>
      </p:sp>
    </p:spTree>
    <p:extLst>
      <p:ext uri="{BB962C8B-B14F-4D97-AF65-F5344CB8AC3E}">
        <p14:creationId xmlns:p14="http://schemas.microsoft.com/office/powerpoint/2010/main" val="2391808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hasCustomPrompt="1"/>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a:t>Click to edit Master title style</a:t>
            </a:r>
          </a:p>
        </p:txBody>
      </p:sp>
      <p:sp>
        <p:nvSpPr>
          <p:cNvPr id="17" name="Subtitle 16"/>
          <p:cNvSpPr>
            <a:spLocks noGrp="1"/>
          </p:cNvSpPr>
          <p:nvPr>
            <p:ph type="subTitle" idx="1" hasCustomPrompt="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pPr>
              <a:defRPr/>
            </a:pPr>
            <a:fld id="{B699D0AE-5DA3-4A63-A116-B5E299891C21}" type="datetimeFigureOut">
              <a:rPr lang="en-US" smtClean="0"/>
              <a:pPr>
                <a:defRPr/>
              </a:pPr>
              <a:t>11/3/25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pPr>
              <a:defRPr/>
            </a:pPr>
            <a:fld id="{22032582-B07F-4571-9A39-36DF93B54CF8}"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US"/>
              <a:t>Click to edit Master title style</a:t>
            </a:r>
          </a:p>
        </p:txBody>
      </p:sp>
      <p:sp>
        <p:nvSpPr>
          <p:cNvPr id="3" name="Vertical Text Placeholder 2"/>
          <p:cNvSpPr>
            <a:spLocks noGrp="1"/>
          </p:cNvSpPr>
          <p:nvPr>
            <p:ph type="body" orient="vert" idx="1" hasCustomPrompt="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6E92AE84-88C8-45A9-9B09-07C5ABDE6FE1}" type="datetimeFigureOut">
              <a:rPr lang="en-US" smtClean="0"/>
              <a:pPr>
                <a:defRPr/>
              </a:pPr>
              <a:t>11/3/25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545979E-4DCD-4469-B65B-22438AA17C9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hasCustomPrompt="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F1ED65FE-FA42-46EB-9C00-3091938D33D4}" type="datetimeFigureOut">
              <a:rPr lang="en-US" smtClean="0"/>
              <a:pPr>
                <a:defRPr/>
              </a:pPr>
              <a:t>11/3/25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F37FF92-6A13-4400-B9A0-B41083A9978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80C0ED29-AAF4-450D-995E-E21DA4A052C5}" type="datetimeFigureOut">
              <a:rPr lang="en-US" smtClean="0"/>
              <a:pPr>
                <a:defRPr/>
              </a:pPr>
              <a:t>11/3/25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1C9C464-2F99-4E26-9900-FD05523F845F}" type="slidenum">
              <a:rPr lang="en-US" smtClean="0"/>
              <a:pPr>
                <a:defRPr/>
              </a:pPr>
              <a:t>‹#›</a:t>
            </a:fld>
            <a:endParaRPr lang="en-US"/>
          </a:p>
        </p:txBody>
      </p:sp>
      <p:sp>
        <p:nvSpPr>
          <p:cNvPr id="7" name="Title 6"/>
          <p:cNvSpPr>
            <a:spLocks noGrp="1"/>
          </p:cNvSpPr>
          <p:nvPr>
            <p:ph type="title" hasCustomPrompt="1"/>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hasCustomPrompt="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fld id="{6BA166E4-D81C-4DF5-81BC-469F2B577341}" type="datetimeFigureOut">
              <a:rPr lang="en-US" smtClean="0"/>
              <a:pPr>
                <a:defRPr/>
              </a:pPr>
              <a:t>11/3/25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F49CAD1-014A-4A98-BDA7-ED407AC19A89}"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hasCustomPrompt="1"/>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27F60B70-A78A-4E10-B3D8-87AB49D29C6C}" type="datetimeFigureOut">
              <a:rPr lang="en-US" smtClean="0"/>
              <a:pPr>
                <a:defRPr/>
              </a:pPr>
              <a:t>11/3/25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FCF940-FA73-47DA-AE0F-5F59BA833194}" type="slidenum">
              <a:rPr lang="en-US" smtClean="0"/>
              <a:pPr>
                <a:defRPr/>
              </a:pPr>
              <a:t>‹#›</a:t>
            </a:fld>
            <a:endParaRPr lang="en-US"/>
          </a:p>
        </p:txBody>
      </p:sp>
      <p:sp>
        <p:nvSpPr>
          <p:cNvPr id="8" name="Title 7"/>
          <p:cNvSpPr>
            <a:spLocks noGrp="1"/>
          </p:cNvSpPr>
          <p:nvPr>
            <p:ph type="title" hasCustomPrompt="1"/>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hasCustomPrompt="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hasCustomPrompt="1"/>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hasCustomPrompt="1"/>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hasCustomPrompt="1"/>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fld id="{4654E59B-993D-4086-A57D-2823EDD66F98}" type="datetimeFigureOut">
              <a:rPr lang="en-US" smtClean="0"/>
              <a:pPr>
                <a:defRPr/>
              </a:pPr>
              <a:t>11/3/25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1D244B03-3CFF-41A0-A8F3-AFC752229A95}"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E6476CCC-0A40-4C2C-8BA4-A50771753E6C}" type="datetimeFigureOut">
              <a:rPr lang="en-US" smtClean="0"/>
              <a:pPr>
                <a:defRPr/>
              </a:pPr>
              <a:t>11/3/25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E9F7B0C-6A93-493D-B71F-E4FA77A2AFE3}" type="slidenum">
              <a:rPr lang="en-US" smtClean="0"/>
              <a:pPr>
                <a:defRPr/>
              </a:pPr>
              <a:t>‹#›</a:t>
            </a:fld>
            <a:endParaRPr lang="en-US"/>
          </a:p>
        </p:txBody>
      </p:sp>
      <p:sp>
        <p:nvSpPr>
          <p:cNvPr id="6" name="Title 5"/>
          <p:cNvSpPr>
            <a:spLocks noGrp="1"/>
          </p:cNvSpPr>
          <p:nvPr>
            <p:ph type="title" hasCustomPrompt="1"/>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00DFFA0-990E-424A-8A28-9B5C25876246}" type="datetimeFigureOut">
              <a:rPr lang="en-US" smtClean="0"/>
              <a:pPr>
                <a:defRPr/>
              </a:pPr>
              <a:t>11/3/25</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313D7ED-796D-4145-8AC6-40EC59B5168F}" type="slidenum">
              <a:rPr lang="en-US" smtClean="0"/>
              <a:pPr>
                <a:defRPr/>
              </a:pPr>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934199"/>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a:t>Click to edit Master title style</a:t>
            </a:r>
          </a:p>
        </p:txBody>
      </p:sp>
      <p:sp>
        <p:nvSpPr>
          <p:cNvPr id="3" name="Text Placeholder 2"/>
          <p:cNvSpPr>
            <a:spLocks noGrp="1"/>
          </p:cNvSpPr>
          <p:nvPr>
            <p:ph type="body" idx="2" hasCustomPrompt="1"/>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hasCustomPrompt="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fld id="{DFB31A1C-EB88-403D-8560-BC387B23CC70}" type="datetimeFigureOut">
              <a:rPr lang="en-US" smtClean="0"/>
              <a:pPr>
                <a:defRPr/>
              </a:pPr>
              <a:t>11/3/25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54915A0-339F-4086-BA7F-105BA9297183}"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hasCustomPrompt="1"/>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3" name="Picture Placeholder 2"/>
          <p:cNvSpPr>
            <a:spLocks noGrp="1"/>
          </p:cNvSpPr>
          <p:nvPr>
            <p:ph type="pic" idx="1" hasCustomPrompt="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pPr>
              <a:defRPr/>
            </a:pPr>
            <a:fld id="{89104C41-4545-41F1-8A86-91D3D3A5CEF0}" type="datetimeFigureOut">
              <a:rPr lang="en-US" smtClean="0"/>
              <a:pPr>
                <a:defRPr/>
              </a:pPr>
              <a:t>11/3/25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pPr>
              <a:defRPr/>
            </a:pPr>
            <a:fld id="{3BCC5D7E-65E8-4AE4-8791-2DEAC6C5F2A3}" type="slidenum">
              <a:rPr lang="en-US" smtClean="0"/>
              <a:pPr>
                <a:defRPr/>
              </a:pPr>
              <a:t>‹#›</a:t>
            </a:fld>
            <a:endParaRPr lang="en-US"/>
          </a:p>
        </p:txBody>
      </p:sp>
      <p:sp>
        <p:nvSpPr>
          <p:cNvPr id="2" name="Title 1"/>
          <p:cNvSpPr>
            <a:spLocks noGrp="1"/>
          </p:cNvSpPr>
          <p:nvPr>
            <p:ph type="title" hasCustomPrompt="1"/>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a:t>Click to edit Master title style</a:t>
            </a:r>
          </a:p>
        </p:txBody>
      </p:sp>
      <p:sp>
        <p:nvSpPr>
          <p:cNvPr id="8" name="Freeform 7"/>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pPr>
              <a:defRPr/>
            </a:pPr>
            <a:r>
              <a:rPr lang="en-GB"/>
              <a:t>KUP 2000</a:t>
            </a: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pPr>
              <a:defRPr/>
            </a:pPr>
            <a:r>
              <a:rPr lang="en-US"/>
              <a:t>www.klikpajak.com</a:t>
            </a: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pPr>
              <a:defRPr/>
            </a:pPr>
            <a:fld id="{5C35EF01-4D81-4AE3-B20C-23AEF11A50B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C1C9C464-2F99-4E26-9900-FD05523F845F}" type="slidenum">
              <a:rPr lang="en-US" smtClean="0"/>
              <a:pPr>
                <a:defRPr/>
              </a:pPr>
              <a:t>1</a:t>
            </a:fld>
            <a:endParaRPr lang="en-US"/>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686718"/>
            <a:ext cx="9144000" cy="5184862"/>
          </a:xfrm>
        </p:spPr>
      </p:pic>
      <p:sp>
        <p:nvSpPr>
          <p:cNvPr id="8" name="TextBox 7"/>
          <p:cNvSpPr txBox="1"/>
          <p:nvPr/>
        </p:nvSpPr>
        <p:spPr>
          <a:xfrm>
            <a:off x="838200" y="3581400"/>
            <a:ext cx="2648674" cy="369332"/>
          </a:xfrm>
          <a:prstGeom prst="rect">
            <a:avLst/>
          </a:prstGeom>
          <a:noFill/>
        </p:spPr>
        <p:txBody>
          <a:bodyPr wrap="none" rtlCol="0">
            <a:spAutoFit/>
          </a:bodyPr>
          <a:lstStyle/>
          <a:p>
            <a:r>
              <a:rPr lang="en-US" dirty="0">
                <a:solidFill>
                  <a:srgbClr val="C00000"/>
                </a:solidFill>
              </a:rPr>
              <a:t>PMK.141 </a:t>
            </a:r>
            <a:r>
              <a:rPr lang="en-US" dirty="0" err="1">
                <a:solidFill>
                  <a:srgbClr val="C00000"/>
                </a:solidFill>
              </a:rPr>
              <a:t>Tahun</a:t>
            </a:r>
            <a:r>
              <a:rPr lang="en-US" dirty="0">
                <a:solidFill>
                  <a:srgbClr val="C00000"/>
                </a:solidFill>
              </a:rPr>
              <a:t> 2015</a:t>
            </a:r>
          </a:p>
        </p:txBody>
      </p:sp>
    </p:spTree>
    <p:extLst>
      <p:ext uri="{BB962C8B-B14F-4D97-AF65-F5344CB8AC3E}">
        <p14:creationId xmlns:p14="http://schemas.microsoft.com/office/powerpoint/2010/main" val="1970940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4580"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4581"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82"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83"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84"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85"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86"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87"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4588" name="Rectangle 10"/>
          <p:cNvSpPr>
            <a:spLocks noChangeArrowheads="1"/>
          </p:cNvSpPr>
          <p:nvPr/>
        </p:nvSpPr>
        <p:spPr bwMode="auto">
          <a:xfrm>
            <a:off x="2316163" y="508000"/>
            <a:ext cx="184150" cy="457200"/>
          </a:xfrm>
          <a:prstGeom prst="rect">
            <a:avLst/>
          </a:prstGeom>
          <a:noFill/>
          <a:ln w="9525">
            <a:noFill/>
            <a:miter lim="800000"/>
          </a:ln>
        </p:spPr>
        <p:txBody>
          <a:bodyPr wrap="none" lIns="92075" tIns="46038" rIns="92075" bIns="46038">
            <a:spAutoFit/>
          </a:bodyPr>
          <a:lstStyle/>
          <a:p>
            <a:endParaRPr lang="en-US" sz="2400"/>
          </a:p>
        </p:txBody>
      </p:sp>
      <p:sp>
        <p:nvSpPr>
          <p:cNvPr id="24589" name="Rectangle 11"/>
          <p:cNvSpPr>
            <a:spLocks noChangeArrowheads="1"/>
          </p:cNvSpPr>
          <p:nvPr/>
        </p:nvSpPr>
        <p:spPr bwMode="auto">
          <a:xfrm>
            <a:off x="4064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90" name="Rectangle 12"/>
          <p:cNvSpPr>
            <a:spLocks noChangeArrowheads="1"/>
          </p:cNvSpPr>
          <p:nvPr/>
        </p:nvSpPr>
        <p:spPr bwMode="auto">
          <a:xfrm>
            <a:off x="3233738"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4591" name="Rectangle 13"/>
          <p:cNvSpPr>
            <a:spLocks noChangeArrowheads="1"/>
          </p:cNvSpPr>
          <p:nvPr/>
        </p:nvSpPr>
        <p:spPr bwMode="auto">
          <a:xfrm>
            <a:off x="838200" y="381000"/>
            <a:ext cx="7756525" cy="504825"/>
          </a:xfrm>
          <a:prstGeom prst="rect">
            <a:avLst/>
          </a:prstGeom>
          <a:solidFill>
            <a:srgbClr val="FFFF99"/>
          </a:solidFill>
          <a:ln w="12700">
            <a:solidFill>
              <a:schemeClr val="tx1"/>
            </a:solidFill>
            <a:miter lim="800000"/>
          </a:ln>
        </p:spPr>
        <p:txBody>
          <a:bodyPr wrap="none" lIns="90488" tIns="44450" rIns="90488" bIns="44450" anchor="ctr"/>
          <a:lstStyle/>
          <a:p>
            <a:pPr algn="ctr" eaLnBrk="0" hangingPunct="0"/>
            <a:r>
              <a:rPr lang="en-US" sz="2000" b="1"/>
              <a:t>DIPOTONG PPh PASAL 26</a:t>
            </a:r>
          </a:p>
        </p:txBody>
      </p:sp>
      <p:sp>
        <p:nvSpPr>
          <p:cNvPr id="24592" name="AutoShape 14"/>
          <p:cNvSpPr>
            <a:spLocks noChangeArrowheads="1"/>
          </p:cNvSpPr>
          <p:nvPr/>
        </p:nvSpPr>
        <p:spPr bwMode="auto">
          <a:xfrm>
            <a:off x="2057400" y="976312"/>
            <a:ext cx="5572125" cy="776288"/>
          </a:xfrm>
          <a:prstGeom prst="roundRect">
            <a:avLst>
              <a:gd name="adj" fmla="val 9074"/>
            </a:avLst>
          </a:prstGeom>
          <a:solidFill>
            <a:srgbClr val="CCFF66"/>
          </a:solidFill>
          <a:ln w="12700">
            <a:solidFill>
              <a:schemeClr val="tx1"/>
            </a:solidFill>
            <a:round/>
          </a:ln>
        </p:spPr>
        <p:txBody>
          <a:bodyPr wrap="none" lIns="90488" tIns="44450" rIns="90488" bIns="44450" anchor="ctr"/>
          <a:lstStyle/>
          <a:p>
            <a:pPr algn="ctr" eaLnBrk="0" hangingPunct="0"/>
            <a:r>
              <a:rPr lang="en-US" b="1"/>
              <a:t>PENGHASILAN YG DIBAYARKAN</a:t>
            </a:r>
          </a:p>
          <a:p>
            <a:pPr algn="ctr" eaLnBrk="0" hangingPunct="0"/>
            <a:r>
              <a:rPr lang="en-US" b="1"/>
              <a:t>KEPADA WP LUAR NEGERI SELAIN BUT</a:t>
            </a:r>
          </a:p>
        </p:txBody>
      </p:sp>
      <p:sp>
        <p:nvSpPr>
          <p:cNvPr id="24593" name="AutoShape 16"/>
          <p:cNvSpPr>
            <a:spLocks noChangeArrowheads="1"/>
          </p:cNvSpPr>
          <p:nvPr/>
        </p:nvSpPr>
        <p:spPr bwMode="auto">
          <a:xfrm>
            <a:off x="1447800" y="3429000"/>
            <a:ext cx="7207250" cy="593472"/>
          </a:xfrm>
          <a:prstGeom prst="roundRect">
            <a:avLst>
              <a:gd name="adj" fmla="val 4069"/>
            </a:avLst>
          </a:prstGeom>
          <a:solidFill>
            <a:srgbClr val="FFCC66"/>
          </a:solidFill>
          <a:ln w="12700">
            <a:solidFill>
              <a:schemeClr val="tx1"/>
            </a:solidFill>
            <a:round/>
          </a:ln>
        </p:spPr>
        <p:txBody>
          <a:bodyPr lIns="90488" tIns="44450" rIns="90488" bIns="44450">
            <a:spAutoFit/>
          </a:bodyPr>
          <a:lstStyle/>
          <a:p>
            <a:pPr eaLnBrk="0" hangingPunct="0"/>
            <a:r>
              <a:rPr lang="en-US" sz="1600" dirty="0"/>
              <a:t>IMBALAN SEHUBUNGAN DENGAN JASA, PEKERJAAN, DAN KEGIATAN</a:t>
            </a:r>
          </a:p>
        </p:txBody>
      </p:sp>
      <p:sp>
        <p:nvSpPr>
          <p:cNvPr id="24594" name="Rectangle 17"/>
          <p:cNvSpPr>
            <a:spLocks noChangeArrowheads="1"/>
          </p:cNvSpPr>
          <p:nvPr/>
        </p:nvSpPr>
        <p:spPr bwMode="auto">
          <a:xfrm>
            <a:off x="609600" y="1295400"/>
            <a:ext cx="228600" cy="5124450"/>
          </a:xfrm>
          <a:prstGeom prst="rect">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
        <p:nvSpPr>
          <p:cNvPr id="24595" name="Rectangle 18"/>
          <p:cNvSpPr>
            <a:spLocks noChangeArrowheads="1"/>
          </p:cNvSpPr>
          <p:nvPr/>
        </p:nvSpPr>
        <p:spPr bwMode="auto">
          <a:xfrm>
            <a:off x="609600" y="1214438"/>
            <a:ext cx="1422400" cy="157162"/>
          </a:xfrm>
          <a:prstGeom prst="rect">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
        <p:nvSpPr>
          <p:cNvPr id="24596" name="AutoShape 19"/>
          <p:cNvSpPr>
            <a:spLocks noChangeArrowheads="1"/>
          </p:cNvSpPr>
          <p:nvPr/>
        </p:nvSpPr>
        <p:spPr bwMode="auto">
          <a:xfrm>
            <a:off x="838200" y="3429000"/>
            <a:ext cx="508000" cy="400050"/>
          </a:xfrm>
          <a:prstGeom prst="rightArrow">
            <a:avLst>
              <a:gd name="adj1" fmla="val 75009"/>
              <a:gd name="adj2" fmla="val 63510"/>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
        <p:nvSpPr>
          <p:cNvPr id="24597" name="AutoShape 20"/>
          <p:cNvSpPr>
            <a:spLocks noChangeArrowheads="1"/>
          </p:cNvSpPr>
          <p:nvPr/>
        </p:nvSpPr>
        <p:spPr bwMode="auto">
          <a:xfrm>
            <a:off x="838200" y="4038600"/>
            <a:ext cx="508000" cy="400050"/>
          </a:xfrm>
          <a:prstGeom prst="rightArrow">
            <a:avLst>
              <a:gd name="adj1" fmla="val 75009"/>
              <a:gd name="adj2" fmla="val 63510"/>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
        <p:nvSpPr>
          <p:cNvPr id="24598" name="AutoShape 21"/>
          <p:cNvSpPr>
            <a:spLocks noChangeArrowheads="1"/>
          </p:cNvSpPr>
          <p:nvPr/>
        </p:nvSpPr>
        <p:spPr bwMode="auto">
          <a:xfrm>
            <a:off x="838200" y="4648200"/>
            <a:ext cx="508000" cy="400050"/>
          </a:xfrm>
          <a:prstGeom prst="rightArrow">
            <a:avLst>
              <a:gd name="adj1" fmla="val 75009"/>
              <a:gd name="adj2" fmla="val 63510"/>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
        <p:nvSpPr>
          <p:cNvPr id="24599" name="AutoShape 22"/>
          <p:cNvSpPr>
            <a:spLocks noChangeArrowheads="1"/>
          </p:cNvSpPr>
          <p:nvPr/>
        </p:nvSpPr>
        <p:spPr bwMode="auto">
          <a:xfrm>
            <a:off x="1447800" y="4648200"/>
            <a:ext cx="5334000" cy="365125"/>
          </a:xfrm>
          <a:prstGeom prst="roundRect">
            <a:avLst>
              <a:gd name="adj" fmla="val 12486"/>
            </a:avLst>
          </a:prstGeom>
          <a:solidFill>
            <a:srgbClr val="FFCC66"/>
          </a:solidFill>
          <a:ln w="12700">
            <a:solidFill>
              <a:schemeClr val="tx1"/>
            </a:solidFill>
            <a:round/>
          </a:ln>
        </p:spPr>
        <p:txBody>
          <a:bodyPr lIns="90488" tIns="44450" rIns="90488" bIns="44450">
            <a:spAutoFit/>
          </a:bodyPr>
          <a:lstStyle/>
          <a:p>
            <a:pPr eaLnBrk="0" hangingPunct="0"/>
            <a:r>
              <a:rPr lang="en-US" sz="1600" dirty="0"/>
              <a:t>PENSIUN DAN PEMBAYARAN BERKALA LAINNYA</a:t>
            </a:r>
          </a:p>
        </p:txBody>
      </p:sp>
      <p:sp>
        <p:nvSpPr>
          <p:cNvPr id="24600" name="AutoShape 23"/>
          <p:cNvSpPr>
            <a:spLocks noChangeArrowheads="1"/>
          </p:cNvSpPr>
          <p:nvPr/>
        </p:nvSpPr>
        <p:spPr bwMode="auto">
          <a:xfrm>
            <a:off x="1447800" y="5257800"/>
            <a:ext cx="5867400" cy="627256"/>
          </a:xfrm>
          <a:prstGeom prst="roundRect">
            <a:avLst>
              <a:gd name="adj" fmla="val 12486"/>
            </a:avLst>
          </a:prstGeom>
          <a:solidFill>
            <a:srgbClr val="FFCC66"/>
          </a:solidFill>
          <a:ln w="12700">
            <a:solidFill>
              <a:schemeClr val="tx1"/>
            </a:solidFill>
            <a:round/>
          </a:ln>
        </p:spPr>
        <p:txBody>
          <a:bodyPr lIns="90488" tIns="44450" rIns="90488" bIns="44450">
            <a:spAutoFit/>
          </a:bodyPr>
          <a:lstStyle/>
          <a:p>
            <a:pPr eaLnBrk="0" hangingPunct="0"/>
            <a:r>
              <a:rPr lang="en-US" sz="1600" dirty="0"/>
              <a:t>PREMI SWAP DAN TRANSAKSI LINDUNG NILAI LAINNYA</a:t>
            </a:r>
          </a:p>
        </p:txBody>
      </p:sp>
      <p:sp>
        <p:nvSpPr>
          <p:cNvPr id="24601" name="AutoShape 24"/>
          <p:cNvSpPr>
            <a:spLocks noChangeArrowheads="1"/>
          </p:cNvSpPr>
          <p:nvPr/>
        </p:nvSpPr>
        <p:spPr bwMode="auto">
          <a:xfrm>
            <a:off x="838200" y="6019800"/>
            <a:ext cx="508000" cy="400050"/>
          </a:xfrm>
          <a:prstGeom prst="rightArrow">
            <a:avLst>
              <a:gd name="adj1" fmla="val 75009"/>
              <a:gd name="adj2" fmla="val 63510"/>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
        <p:nvSpPr>
          <p:cNvPr id="24602" name="AutoShape 25"/>
          <p:cNvSpPr>
            <a:spLocks noChangeArrowheads="1"/>
          </p:cNvSpPr>
          <p:nvPr/>
        </p:nvSpPr>
        <p:spPr bwMode="auto">
          <a:xfrm>
            <a:off x="1447800" y="1905000"/>
            <a:ext cx="7486650" cy="1423070"/>
          </a:xfrm>
          <a:prstGeom prst="roundRect">
            <a:avLst>
              <a:gd name="adj" fmla="val 12486"/>
            </a:avLst>
          </a:prstGeom>
          <a:solidFill>
            <a:srgbClr val="FFCC66"/>
          </a:solidFill>
          <a:ln w="12700">
            <a:solidFill>
              <a:schemeClr val="tx1"/>
            </a:solidFill>
            <a:round/>
          </a:ln>
        </p:spPr>
        <p:txBody>
          <a:bodyPr lIns="90488" tIns="44450" rIns="90488" bIns="44450">
            <a:spAutoFit/>
          </a:bodyPr>
          <a:lstStyle/>
          <a:p>
            <a:pPr marL="190500" indent="-190500" eaLnBrk="0" hangingPunct="0">
              <a:buFontTx/>
              <a:buChar char="•"/>
            </a:pPr>
            <a:r>
              <a:rPr lang="en-US" sz="1600" b="1" dirty="0"/>
              <a:t> </a:t>
            </a:r>
            <a:r>
              <a:rPr lang="en-US" sz="1600" dirty="0"/>
              <a:t>DEVIDEN</a:t>
            </a:r>
          </a:p>
          <a:p>
            <a:pPr marL="190500" indent="-190500" eaLnBrk="0" hangingPunct="0">
              <a:buFontTx/>
              <a:buChar char="•"/>
            </a:pPr>
            <a:r>
              <a:rPr lang="en-US" sz="1600" dirty="0"/>
              <a:t> BUNGA TERMASUK PREMIUM,DISKONTO, DAN IMBALAN   </a:t>
            </a:r>
          </a:p>
          <a:p>
            <a:pPr marL="190500" indent="-190500" eaLnBrk="0" hangingPunct="0"/>
            <a:r>
              <a:rPr lang="en-US" sz="1600" dirty="0"/>
              <a:t>    SEHUBUNGAN DENGAN JAMINAN PENGEMBALIAN UTANG</a:t>
            </a:r>
          </a:p>
          <a:p>
            <a:pPr marL="190500" indent="-190500" eaLnBrk="0" hangingPunct="0">
              <a:buFontTx/>
              <a:buChar char="•"/>
            </a:pPr>
            <a:r>
              <a:rPr lang="en-US" sz="1600" dirty="0"/>
              <a:t> ROYALTI, SEWA DAN PENGHASILAN LAIN SEHUBUNGAN DGN HARTA  </a:t>
            </a:r>
          </a:p>
        </p:txBody>
      </p:sp>
      <p:sp>
        <p:nvSpPr>
          <p:cNvPr id="24603" name="AutoShape 26"/>
          <p:cNvSpPr>
            <a:spLocks noChangeArrowheads="1"/>
          </p:cNvSpPr>
          <p:nvPr/>
        </p:nvSpPr>
        <p:spPr bwMode="auto">
          <a:xfrm>
            <a:off x="838200" y="5410200"/>
            <a:ext cx="508000" cy="400050"/>
          </a:xfrm>
          <a:prstGeom prst="rightArrow">
            <a:avLst>
              <a:gd name="adj1" fmla="val 75009"/>
              <a:gd name="adj2" fmla="val 63510"/>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
        <p:nvSpPr>
          <p:cNvPr id="24604" name="AutoShape 29"/>
          <p:cNvSpPr>
            <a:spLocks noChangeArrowheads="1"/>
          </p:cNvSpPr>
          <p:nvPr/>
        </p:nvSpPr>
        <p:spPr bwMode="auto">
          <a:xfrm>
            <a:off x="1524000" y="4114800"/>
            <a:ext cx="4495800" cy="382588"/>
          </a:xfrm>
          <a:prstGeom prst="roundRect">
            <a:avLst>
              <a:gd name="adj" fmla="val 4069"/>
            </a:avLst>
          </a:prstGeom>
          <a:solidFill>
            <a:srgbClr val="FFCC66"/>
          </a:solidFill>
          <a:ln w="12700">
            <a:solidFill>
              <a:schemeClr val="tx1"/>
            </a:solidFill>
            <a:round/>
          </a:ln>
        </p:spPr>
        <p:txBody>
          <a:bodyPr lIns="90488" tIns="44450" rIns="90488" bIns="44450">
            <a:spAutoFit/>
          </a:bodyPr>
          <a:lstStyle/>
          <a:p>
            <a:pPr eaLnBrk="0" hangingPunct="0"/>
            <a:r>
              <a:rPr lang="en-US" dirty="0"/>
              <a:t>HADIAH DAN PENGHARGAAN</a:t>
            </a:r>
          </a:p>
        </p:txBody>
      </p:sp>
      <p:sp>
        <p:nvSpPr>
          <p:cNvPr id="24605" name="AutoShape 30"/>
          <p:cNvSpPr>
            <a:spLocks noChangeArrowheads="1"/>
          </p:cNvSpPr>
          <p:nvPr/>
        </p:nvSpPr>
        <p:spPr bwMode="auto">
          <a:xfrm>
            <a:off x="1447800" y="6019800"/>
            <a:ext cx="5105400" cy="365125"/>
          </a:xfrm>
          <a:prstGeom prst="roundRect">
            <a:avLst>
              <a:gd name="adj" fmla="val 12486"/>
            </a:avLst>
          </a:prstGeom>
          <a:solidFill>
            <a:srgbClr val="FFCC66"/>
          </a:solidFill>
          <a:ln w="12700">
            <a:solidFill>
              <a:schemeClr val="tx1"/>
            </a:solidFill>
            <a:round/>
          </a:ln>
        </p:spPr>
        <p:txBody>
          <a:bodyPr lIns="90488" tIns="44450" rIns="90488" bIns="44450">
            <a:spAutoFit/>
          </a:bodyPr>
          <a:lstStyle/>
          <a:p>
            <a:pPr eaLnBrk="0" hangingPunct="0"/>
            <a:r>
              <a:rPr lang="en-US" sz="1600" dirty="0"/>
              <a:t>KEUNTUNGAN KARENA PEMBEBASAN UTANG</a:t>
            </a:r>
          </a:p>
        </p:txBody>
      </p:sp>
      <p:sp>
        <p:nvSpPr>
          <p:cNvPr id="24606" name="AutoShape 19"/>
          <p:cNvSpPr>
            <a:spLocks noChangeArrowheads="1"/>
          </p:cNvSpPr>
          <p:nvPr/>
        </p:nvSpPr>
        <p:spPr bwMode="auto">
          <a:xfrm>
            <a:off x="838200" y="2209800"/>
            <a:ext cx="508000" cy="400050"/>
          </a:xfrm>
          <a:prstGeom prst="rightArrow">
            <a:avLst>
              <a:gd name="adj1" fmla="val 75009"/>
              <a:gd name="adj2" fmla="val 63510"/>
            </a:avLst>
          </a:prstGeom>
          <a:solidFill>
            <a:srgbClr val="002060"/>
          </a:solidFill>
          <a:ln w="9525">
            <a:no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61236" y="4495800"/>
            <a:ext cx="8305800" cy="1574186"/>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396844" y="2667000"/>
            <a:ext cx="8305800" cy="157418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solidFill>
                <a:schemeClr val="bg1"/>
              </a:solidFill>
            </a:endParaRPr>
          </a:p>
        </p:txBody>
      </p:sp>
      <p:sp>
        <p:nvSpPr>
          <p:cNvPr id="6" name="Rectangle 5"/>
          <p:cNvSpPr/>
          <p:nvPr/>
        </p:nvSpPr>
        <p:spPr>
          <a:xfrm>
            <a:off x="381000" y="1066800"/>
            <a:ext cx="8305800" cy="1276529"/>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11</a:t>
            </a:fld>
            <a:endParaRPr lang="en-US"/>
          </a:p>
        </p:txBody>
      </p:sp>
      <p:sp>
        <p:nvSpPr>
          <p:cNvPr id="3" name="Rectangle 2"/>
          <p:cNvSpPr/>
          <p:nvPr/>
        </p:nvSpPr>
        <p:spPr>
          <a:xfrm>
            <a:off x="457200" y="1143000"/>
            <a:ext cx="8113872" cy="1200329"/>
          </a:xfrm>
          <a:prstGeom prst="rect">
            <a:avLst/>
          </a:prstGeom>
        </p:spPr>
        <p:txBody>
          <a:bodyPr wrap="square">
            <a:spAutoFit/>
          </a:bodyPr>
          <a:lstStyle/>
          <a:p>
            <a:pPr algn="just"/>
            <a:r>
              <a:rPr lang="en-US" dirty="0" err="1">
                <a:solidFill>
                  <a:schemeClr val="bg1"/>
                </a:solidFill>
                <a:latin typeface="Helvetica" panose="020B0604020202020204" pitchFamily="34" charset="0"/>
              </a:rPr>
              <a:t>Seorang</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atlet</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dari</a:t>
            </a:r>
            <a:r>
              <a:rPr lang="en-US" dirty="0">
                <a:solidFill>
                  <a:schemeClr val="bg1"/>
                </a:solidFill>
                <a:latin typeface="Helvetica" panose="020B0604020202020204" pitchFamily="34" charset="0"/>
              </a:rPr>
              <a:t> Australia yang </a:t>
            </a:r>
            <a:r>
              <a:rPr lang="en-US" dirty="0" err="1">
                <a:solidFill>
                  <a:schemeClr val="bg1"/>
                </a:solidFill>
                <a:latin typeface="Helvetica" panose="020B0604020202020204" pitchFamily="34" charset="0"/>
              </a:rPr>
              <a:t>ikut</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mengambil</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bagian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dari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perlombaan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lari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maraton</a:t>
            </a:r>
            <a:r>
              <a:rPr lang="en-US" dirty="0">
                <a:solidFill>
                  <a:schemeClr val="bg1"/>
                </a:solidFill>
                <a:latin typeface="Helvetica" panose="020B0604020202020204" pitchFamily="34" charset="0"/>
              </a:rPr>
              <a:t> di Indonesia </a:t>
            </a:r>
            <a:r>
              <a:rPr lang="en-US" dirty="0" err="1">
                <a:solidFill>
                  <a:schemeClr val="bg1"/>
                </a:solidFill>
                <a:latin typeface="Helvetica" panose="020B0604020202020204" pitchFamily="34" charset="0"/>
              </a:rPr>
              <a:t>berhasil</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meraih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juara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memperoleh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hadiah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uang</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tunai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sebesar</a:t>
            </a:r>
            <a:r>
              <a:rPr lang="en-US" dirty="0">
                <a:solidFill>
                  <a:schemeClr val="bg1"/>
                </a:solidFill>
                <a:latin typeface="Helvetica" panose="020B0604020202020204" pitchFamily="34" charset="0"/>
              </a:rPr>
              <a:t> Rp100.000.000. </a:t>
            </a:r>
            <a:r>
              <a:rPr lang="en-US" dirty="0" err="1">
                <a:solidFill>
                  <a:schemeClr val="bg1"/>
                </a:solidFill>
                <a:latin typeface="Helvetica" panose="020B0604020202020204" pitchFamily="34" charset="0"/>
              </a:rPr>
              <a:t>Atas</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penghasilan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dari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hadiah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tersebut</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dikenakan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PPh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Pasal</a:t>
            </a:r>
            <a:r>
              <a:rPr lang="en-US" dirty="0">
                <a:solidFill>
                  <a:schemeClr val="bg1"/>
                </a:solidFill>
                <a:latin typeface="Helvetica" panose="020B0604020202020204" pitchFamily="34" charset="0"/>
              </a:rPr>
              <a:t> 26. </a:t>
            </a:r>
            <a:endParaRPr lang="en-US" dirty="0">
              <a:solidFill>
                <a:schemeClr val="bg1"/>
              </a:solidFill>
            </a:endParaRPr>
          </a:p>
        </p:txBody>
      </p:sp>
      <p:sp>
        <p:nvSpPr>
          <p:cNvPr id="4" name="Rectangle 3"/>
          <p:cNvSpPr/>
          <p:nvPr/>
        </p:nvSpPr>
        <p:spPr>
          <a:xfrm>
            <a:off x="533400" y="2763858"/>
            <a:ext cx="8113872" cy="1477328"/>
          </a:xfrm>
          <a:prstGeom prst="rect">
            <a:avLst/>
          </a:prstGeom>
        </p:spPr>
        <p:txBody>
          <a:bodyPr wrap="square">
            <a:spAutoFit/>
          </a:bodyPr>
          <a:lstStyle/>
          <a:p>
            <a:pPr algn="just"/>
            <a:r>
              <a:rPr lang="en-US" dirty="0">
                <a:solidFill>
                  <a:schemeClr val="bg1"/>
                </a:solidFill>
                <a:latin typeface="Helvetica" panose="020B0604020202020204" pitchFamily="34" charset="0"/>
              </a:rPr>
              <a:t>Michael Lock </a:t>
            </a:r>
            <a:r>
              <a:rPr lang="en-US" dirty="0" err="1">
                <a:solidFill>
                  <a:schemeClr val="bg1"/>
                </a:solidFill>
                <a:latin typeface="Helvetica" panose="020B0604020202020204" pitchFamily="34" charset="0"/>
              </a:rPr>
              <a:t>adalah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karyawan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asing</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pada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perusahaan</a:t>
            </a:r>
            <a:r>
              <a:rPr lang="en-US" dirty="0">
                <a:solidFill>
                  <a:schemeClr val="bg1"/>
                </a:solidFill>
                <a:latin typeface="Helvetica" panose="020B0604020202020204" pitchFamily="34" charset="0"/>
              </a:rPr>
              <a:t> PT </a:t>
            </a:r>
            <a:r>
              <a:rPr lang="en-US" dirty="0" err="1">
                <a:solidFill>
                  <a:schemeClr val="bg1"/>
                </a:solidFill>
                <a:latin typeface="Helvetica" panose="020B0604020202020204" pitchFamily="34" charset="0"/>
              </a:rPr>
              <a:t>Arka</a:t>
            </a:r>
            <a:r>
              <a:rPr lang="en-US" dirty="0">
                <a:solidFill>
                  <a:schemeClr val="bg1"/>
                </a:solidFill>
                <a:latin typeface="Helvetica" panose="020B0604020202020204" pitchFamily="34" charset="0"/>
              </a:rPr>
              <a:t> Consulting. Michael </a:t>
            </a:r>
            <a:r>
              <a:rPr lang="en-US" dirty="0" err="1">
                <a:solidFill>
                  <a:schemeClr val="bg1"/>
                </a:solidFill>
                <a:latin typeface="Helvetica" panose="020B0604020202020204" pitchFamily="34" charset="0"/>
              </a:rPr>
              <a:t>tinggal</a:t>
            </a:r>
            <a:r>
              <a:rPr lang="en-US" dirty="0">
                <a:solidFill>
                  <a:schemeClr val="bg1"/>
                </a:solidFill>
                <a:latin typeface="Helvetica" panose="020B0604020202020204" pitchFamily="34" charset="0"/>
              </a:rPr>
              <a:t> di Indonesia </a:t>
            </a:r>
            <a:r>
              <a:rPr lang="en-US" dirty="0" err="1">
                <a:solidFill>
                  <a:schemeClr val="bg1"/>
                </a:solidFill>
                <a:latin typeface="Helvetica" panose="020B0604020202020204" pitchFamily="34" charset="0"/>
              </a:rPr>
              <a:t>kurang</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dari</a:t>
            </a:r>
            <a:r>
              <a:rPr lang="en-US" dirty="0">
                <a:solidFill>
                  <a:schemeClr val="bg1"/>
                </a:solidFill>
                <a:latin typeface="Helvetica" panose="020B0604020202020204" pitchFamily="34" charset="0"/>
              </a:rPr>
              <a:t> 183 </a:t>
            </a:r>
            <a:r>
              <a:rPr lang="en-US" dirty="0" err="1">
                <a:solidFill>
                  <a:schemeClr val="bg1"/>
                </a:solidFill>
                <a:latin typeface="Helvetica" panose="020B0604020202020204" pitchFamily="34" charset="0"/>
              </a:rPr>
              <a:t>hari</a:t>
            </a:r>
            <a:r>
              <a:rPr lang="en-US" dirty="0">
                <a:solidFill>
                  <a:schemeClr val="bg1"/>
                </a:solidFill>
                <a:latin typeface="Helvetica" panose="020B0604020202020204" pitchFamily="34" charset="0"/>
              </a:rPr>
              <a:t>. Michael </a:t>
            </a:r>
            <a:r>
              <a:rPr lang="en-US" dirty="0" err="1">
                <a:solidFill>
                  <a:schemeClr val="bg1"/>
                </a:solidFill>
                <a:latin typeface="Helvetica" panose="020B0604020202020204" pitchFamily="34" charset="0"/>
              </a:rPr>
              <a:t>sudah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beristri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mempunyai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seorang</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anak</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Pada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bulan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april</a:t>
            </a:r>
            <a:r>
              <a:rPr lang="en-US" dirty="0">
                <a:solidFill>
                  <a:schemeClr val="bg1"/>
                </a:solidFill>
                <a:latin typeface="Helvetica" panose="020B0604020202020204" pitchFamily="34" charset="0"/>
              </a:rPr>
              <a:t> 2019 Michael </a:t>
            </a:r>
            <a:r>
              <a:rPr lang="en-US" dirty="0" err="1">
                <a:solidFill>
                  <a:schemeClr val="bg1"/>
                </a:solidFill>
                <a:latin typeface="Helvetica" panose="020B0604020202020204" pitchFamily="34" charset="0"/>
              </a:rPr>
              <a:t>memperoleh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gaji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sebesar</a:t>
            </a:r>
            <a:r>
              <a:rPr lang="en-US" dirty="0">
                <a:solidFill>
                  <a:schemeClr val="bg1"/>
                </a:solidFill>
                <a:latin typeface="Helvetica" panose="020B0604020202020204" pitchFamily="34" charset="0"/>
              </a:rPr>
              <a:t> US$10.000 </a:t>
            </a:r>
            <a:r>
              <a:rPr lang="en-US" dirty="0" err="1">
                <a:solidFill>
                  <a:schemeClr val="bg1"/>
                </a:solidFill>
                <a:latin typeface="Helvetica" panose="020B0604020202020204" pitchFamily="34" charset="0"/>
              </a:rPr>
              <a:t>sebulan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Kurs</a:t>
            </a:r>
            <a:r>
              <a:rPr lang="en-US" dirty="0">
                <a:solidFill>
                  <a:schemeClr val="bg1"/>
                </a:solidFill>
                <a:latin typeface="Helvetica" panose="020B0604020202020204" pitchFamily="34" charset="0"/>
              </a:rPr>
              <a:t> BI </a:t>
            </a:r>
            <a:r>
              <a:rPr lang="en-US" dirty="0" err="1">
                <a:solidFill>
                  <a:schemeClr val="bg1"/>
                </a:solidFill>
                <a:latin typeface="Helvetica" panose="020B0604020202020204" pitchFamily="34" charset="0"/>
              </a:rPr>
              <a:t>adalah</a:t>
            </a:r>
            <a:r>
              <a:rPr lang="en-US" dirty="0">
                <a:solidFill>
                  <a:schemeClr val="bg1"/>
                </a:solidFill>
                <a:latin typeface="Helvetica" panose="020B0604020202020204" pitchFamily="34" charset="0"/>
              </a:rPr>
              <a:t> Rp15.500,- per US$, </a:t>
            </a:r>
            <a:r>
              <a:rPr lang="en-US" dirty="0" err="1">
                <a:solidFill>
                  <a:schemeClr val="bg1"/>
                </a:solidFill>
                <a:latin typeface="Helvetica" panose="020B0604020202020204" pitchFamily="34" charset="0"/>
              </a:rPr>
              <a:t>Kurs</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Menteri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Keuangan</a:t>
            </a:r>
            <a:r>
              <a:rPr lang="en-US" dirty="0">
                <a:solidFill>
                  <a:schemeClr val="bg1"/>
                </a:solidFill>
                <a:latin typeface="Helvetica" panose="020B0604020202020204" pitchFamily="34" charset="0"/>
              </a:rPr>
              <a:t> Rp14.500,- per US$, </a:t>
            </a:r>
            <a:endParaRPr lang="en-US" dirty="0">
              <a:solidFill>
                <a:schemeClr val="bg1"/>
              </a:solidFill>
            </a:endParaRPr>
          </a:p>
        </p:txBody>
      </p:sp>
      <p:sp>
        <p:nvSpPr>
          <p:cNvPr id="5" name="Rectangle 4"/>
          <p:cNvSpPr/>
          <p:nvPr/>
        </p:nvSpPr>
        <p:spPr>
          <a:xfrm>
            <a:off x="507749" y="4495800"/>
            <a:ext cx="8037672" cy="1200329"/>
          </a:xfrm>
          <a:prstGeom prst="rect">
            <a:avLst/>
          </a:prstGeom>
        </p:spPr>
        <p:txBody>
          <a:bodyPr wrap="square">
            <a:spAutoFit/>
          </a:bodyPr>
          <a:lstStyle/>
          <a:p>
            <a:pPr algn="just"/>
            <a:r>
              <a:rPr lang="en-US" dirty="0" err="1">
                <a:solidFill>
                  <a:schemeClr val="bg1"/>
                </a:solidFill>
                <a:latin typeface="Helvetica" panose="020B0604020202020204" pitchFamily="34" charset="0"/>
              </a:rPr>
              <a:t>Penghasilan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kena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pajak</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bentuk</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usaha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tetap</a:t>
            </a:r>
            <a:r>
              <a:rPr lang="en-US" dirty="0">
                <a:solidFill>
                  <a:schemeClr val="bg1"/>
                </a:solidFill>
                <a:latin typeface="Helvetica" panose="020B0604020202020204" pitchFamily="34" charset="0"/>
              </a:rPr>
              <a:t> (BUT) di Indonesia </a:t>
            </a:r>
            <a:r>
              <a:rPr lang="en-US" dirty="0" err="1">
                <a:solidFill>
                  <a:schemeClr val="bg1"/>
                </a:solidFill>
                <a:latin typeface="Helvetica" panose="020B0604020202020204" pitchFamily="34" charset="0"/>
              </a:rPr>
              <a:t>pada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tahun</a:t>
            </a:r>
            <a:r>
              <a:rPr lang="en-US" dirty="0">
                <a:solidFill>
                  <a:schemeClr val="bg1"/>
                </a:solidFill>
                <a:latin typeface="Helvetica" panose="020B0604020202020204" pitchFamily="34" charset="0"/>
              </a:rPr>
              <a:t> 2019 </a:t>
            </a:r>
            <a:r>
              <a:rPr lang="en-US" dirty="0" err="1">
                <a:solidFill>
                  <a:schemeClr val="bg1"/>
                </a:solidFill>
                <a:latin typeface="Helvetica" panose="020B0604020202020204" pitchFamily="34" charset="0"/>
              </a:rPr>
              <a:t>sebesar</a:t>
            </a:r>
            <a:r>
              <a:rPr lang="en-US" dirty="0">
                <a:solidFill>
                  <a:schemeClr val="bg1"/>
                </a:solidFill>
                <a:latin typeface="Helvetica" panose="020B0604020202020204" pitchFamily="34" charset="0"/>
              </a:rPr>
              <a:t> Rp17.500.000.000. </a:t>
            </a:r>
            <a:r>
              <a:rPr lang="en-US" dirty="0" err="1">
                <a:solidFill>
                  <a:schemeClr val="bg1"/>
                </a:solidFill>
                <a:latin typeface="Helvetica" panose="020B0604020202020204" pitchFamily="34" charset="0"/>
              </a:rPr>
              <a:t>Pajak</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penghasilan</a:t>
            </a:r>
            <a:r>
              <a:rPr lang="en-US" dirty="0">
                <a:solidFill>
                  <a:schemeClr val="bg1"/>
                </a:solidFill>
                <a:latin typeface="Helvetica" panose="020B0604020202020204" pitchFamily="34" charset="0"/>
              </a:rPr>
              <a:t> yang </a:t>
            </a:r>
            <a:r>
              <a:rPr lang="en-US" dirty="0" err="1">
                <a:solidFill>
                  <a:schemeClr val="bg1"/>
                </a:solidFill>
                <a:latin typeface="Helvetica" panose="020B0604020202020204" pitchFamily="34" charset="0"/>
              </a:rPr>
              <a:t>harus</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dibayarkan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yaitu</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sebesar</a:t>
            </a:r>
            <a:r>
              <a:rPr lang="en-US" dirty="0">
                <a:solidFill>
                  <a:schemeClr val="bg1"/>
                </a:solidFill>
                <a:latin typeface="Helvetica" panose="020B0604020202020204" pitchFamily="34" charset="0"/>
              </a:rPr>
              <a:t> 25% x Rp17.500.000.000 = Rp4.375.000.000. </a:t>
            </a:r>
            <a:r>
              <a:rPr lang="en-US" dirty="0" err="1">
                <a:solidFill>
                  <a:schemeClr val="bg1"/>
                </a:solidFill>
                <a:latin typeface="Helvetica" panose="020B0604020202020204" pitchFamily="34" charset="0"/>
              </a:rPr>
              <a:t>Penghasilan</a:t>
            </a:r>
            <a:r>
              <a:rPr lang="en-US" dirty="0">
                <a:solidFill>
                  <a:schemeClr val="bg1"/>
                </a:solidFill>
                <a:latin typeface="Helvetica" panose="020B0604020202020204" pitchFamily="34" charset="0"/>
              </a:rPr>
              <a:t> BUT </a:t>
            </a:r>
            <a:r>
              <a:rPr lang="en-US" dirty="0" err="1">
                <a:solidFill>
                  <a:schemeClr val="bg1"/>
                </a:solidFill>
                <a:latin typeface="Helvetica" panose="020B0604020202020204" pitchFamily="34" charset="0"/>
              </a:rPr>
              <a:t>setelah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kena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pajak</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yaitu</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sebesar</a:t>
            </a:r>
            <a:r>
              <a:rPr lang="en-US" dirty="0">
                <a:solidFill>
                  <a:schemeClr val="bg1"/>
                </a:solidFill>
                <a:latin typeface="Helvetica" panose="020B0604020202020204" pitchFamily="34" charset="0"/>
              </a:rPr>
              <a:t> Rp13.125.000.000. </a:t>
            </a:r>
            <a:endParaRPr lang="en-US" dirty="0">
              <a:solidFill>
                <a:schemeClr val="bg1"/>
              </a:solidFill>
            </a:endParaRPr>
          </a:p>
        </p:txBody>
      </p:sp>
      <p:sp>
        <p:nvSpPr>
          <p:cNvPr id="10" name="TextBox 9"/>
          <p:cNvSpPr txBox="1"/>
          <p:nvPr/>
        </p:nvSpPr>
        <p:spPr>
          <a:xfrm>
            <a:off x="1143000" y="0"/>
            <a:ext cx="1828800" cy="646331"/>
          </a:xfrm>
          <a:prstGeom prst="rect">
            <a:avLst/>
          </a:prstGeom>
          <a:noFill/>
        </p:spPr>
        <p:txBody>
          <a:bodyPr wrap="square" rtlCol="0">
            <a:spAutoFit/>
          </a:bodyPr>
          <a:lstStyle/>
          <a:p>
            <a:r>
              <a:rPr lang="en-US" sz="3600" dirty="0" err="1">
                <a:solidFill>
                  <a:schemeClr val="accent2"/>
                </a:solidFill>
                <a:latin typeface="Playbill" panose="040506030A0602020202" pitchFamily="82" charset="0"/>
              </a:rPr>
              <a:t>Contoh</a:t>
            </a:r>
            <a:r>
              <a:rPr lang="en-US" sz="3600" dirty="0">
                <a:solidFill>
                  <a:schemeClr val="accent2"/>
                </a:solidFill>
                <a:latin typeface="Playbill" panose="040506030A0602020202" pitchFamily="82" charset="0"/>
              </a:rPr>
              <a:t> </a:t>
            </a:r>
            <a:r>
              <a:rPr lang="en-US" sz="3600" dirty="0" err="1">
                <a:solidFill>
                  <a:schemeClr val="accent2"/>
                </a:solidFill>
                <a:latin typeface="Playbill" panose="040506030A0602020202" pitchFamily="82" charset="0"/>
              </a:rPr>
              <a:t>Kasus</a:t>
            </a:r>
            <a:endParaRPr lang="en-US" sz="3600" dirty="0">
              <a:solidFill>
                <a:schemeClr val="accent2"/>
              </a:solidFill>
              <a:latin typeface="Playbill" panose="040506030A0602020202" pitchFamily="82" charset="0"/>
            </a:endParaRPr>
          </a:p>
        </p:txBody>
      </p:sp>
    </p:spTree>
    <p:extLst>
      <p:ext uri="{BB962C8B-B14F-4D97-AF65-F5344CB8AC3E}">
        <p14:creationId xmlns:p14="http://schemas.microsoft.com/office/powerpoint/2010/main" val="498908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5604"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5605"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06"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07"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08"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09"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10"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11"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5612" name="Rectangle 10"/>
          <p:cNvSpPr>
            <a:spLocks noChangeArrowheads="1"/>
          </p:cNvSpPr>
          <p:nvPr/>
        </p:nvSpPr>
        <p:spPr bwMode="auto">
          <a:xfrm>
            <a:off x="2316163" y="508000"/>
            <a:ext cx="184150" cy="457200"/>
          </a:xfrm>
          <a:prstGeom prst="rect">
            <a:avLst/>
          </a:prstGeom>
          <a:noFill/>
          <a:ln w="9525">
            <a:noFill/>
            <a:miter lim="800000"/>
          </a:ln>
        </p:spPr>
        <p:txBody>
          <a:bodyPr wrap="none" lIns="92075" tIns="46038" rIns="92075" bIns="46038">
            <a:spAutoFit/>
          </a:bodyPr>
          <a:lstStyle/>
          <a:p>
            <a:endParaRPr lang="en-US" sz="2400"/>
          </a:p>
        </p:txBody>
      </p:sp>
      <p:sp>
        <p:nvSpPr>
          <p:cNvPr id="25613" name="Rectangle 11"/>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14" name="Rectangle 12"/>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15" name="Rectangle 13"/>
          <p:cNvSpPr>
            <a:spLocks noChangeArrowheads="1"/>
          </p:cNvSpPr>
          <p:nvPr/>
        </p:nvSpPr>
        <p:spPr bwMode="auto">
          <a:xfrm>
            <a:off x="1371600" y="381000"/>
            <a:ext cx="6410325" cy="800100"/>
          </a:xfrm>
          <a:prstGeom prst="rect">
            <a:avLst/>
          </a:prstGeom>
          <a:solidFill>
            <a:srgbClr val="FFCC66"/>
          </a:solidFill>
          <a:ln w="12700">
            <a:solidFill>
              <a:schemeClr val="tx1"/>
            </a:solidFill>
            <a:miter lim="800000"/>
          </a:ln>
        </p:spPr>
        <p:txBody>
          <a:bodyPr wrap="none" lIns="90488" tIns="44450" rIns="90488" bIns="44450" anchor="ctr"/>
          <a:lstStyle/>
          <a:p>
            <a:pPr algn="ctr" eaLnBrk="0" hangingPunct="0"/>
            <a:r>
              <a:rPr lang="en-US" sz="2000" b="1"/>
              <a:t>PENGHASILAN DARI SEWA</a:t>
            </a:r>
          </a:p>
        </p:txBody>
      </p:sp>
      <p:sp>
        <p:nvSpPr>
          <p:cNvPr id="25616" name="Rectangle 14"/>
          <p:cNvSpPr>
            <a:spLocks noChangeArrowheads="1"/>
          </p:cNvSpPr>
          <p:nvPr/>
        </p:nvSpPr>
        <p:spPr bwMode="auto">
          <a:xfrm>
            <a:off x="1198563" y="879475"/>
            <a:ext cx="4572000" cy="2984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5617" name="Rectangle 15"/>
          <p:cNvSpPr>
            <a:spLocks noChangeArrowheads="1"/>
          </p:cNvSpPr>
          <p:nvPr/>
        </p:nvSpPr>
        <p:spPr bwMode="auto">
          <a:xfrm>
            <a:off x="914400" y="1676400"/>
            <a:ext cx="7518400" cy="909638"/>
          </a:xfrm>
          <a:prstGeom prst="rect">
            <a:avLst/>
          </a:prstGeom>
          <a:solidFill>
            <a:srgbClr val="FF9999"/>
          </a:solidFill>
          <a:ln w="12700">
            <a:solidFill>
              <a:schemeClr val="tx1"/>
            </a:solidFill>
            <a:miter lim="800000"/>
          </a:ln>
        </p:spPr>
        <p:txBody>
          <a:bodyPr wrap="none" lIns="90488" tIns="44450" rIns="90488" bIns="44450" anchor="ctr"/>
          <a:lstStyle/>
          <a:p>
            <a:pPr algn="ctr" eaLnBrk="0" hangingPunct="0"/>
            <a:r>
              <a:rPr lang="en-US" sz="1600" b="1"/>
              <a:t>PENGHASILAN YG DIPEROLEH SEHUBUNGAN DGN PENGGUNAAN </a:t>
            </a:r>
          </a:p>
          <a:p>
            <a:pPr algn="ctr" eaLnBrk="0" hangingPunct="0"/>
            <a:r>
              <a:rPr lang="en-US" sz="1600" b="1"/>
              <a:t>HARTA GERAK DAN/ATAU TAK GERAK DALAM HUBUNGANNYA </a:t>
            </a:r>
          </a:p>
          <a:p>
            <a:pPr algn="ctr" eaLnBrk="0" hangingPunct="0"/>
            <a:r>
              <a:rPr lang="en-US" sz="1600" b="1"/>
              <a:t>DGN KEGIATAN USAHA</a:t>
            </a:r>
          </a:p>
        </p:txBody>
      </p:sp>
      <p:sp>
        <p:nvSpPr>
          <p:cNvPr id="25618" name="AutoShape 16"/>
          <p:cNvSpPr>
            <a:spLocks noChangeArrowheads="1"/>
          </p:cNvSpPr>
          <p:nvPr/>
        </p:nvSpPr>
        <p:spPr bwMode="auto">
          <a:xfrm>
            <a:off x="1371600" y="3505200"/>
            <a:ext cx="7299325" cy="819150"/>
          </a:xfrm>
          <a:prstGeom prst="roundRect">
            <a:avLst>
              <a:gd name="adj" fmla="val 4037"/>
            </a:avLst>
          </a:prstGeom>
          <a:solidFill>
            <a:srgbClr val="CCCC00"/>
          </a:solidFill>
          <a:ln w="12700">
            <a:solidFill>
              <a:schemeClr val="tx1"/>
            </a:solidFill>
            <a:round/>
          </a:ln>
        </p:spPr>
        <p:txBody>
          <a:bodyPr wrap="none" lIns="90488" tIns="44450" rIns="90488" bIns="44450" anchor="ctr"/>
          <a:lstStyle/>
          <a:p>
            <a:pPr eaLnBrk="0" hangingPunct="0"/>
            <a:r>
              <a:rPr lang="en-US" b="1"/>
              <a:t>ADANYA PENYERAHAN KENIKMATAN  ATAS HARTA YG </a:t>
            </a:r>
          </a:p>
          <a:p>
            <a:pPr eaLnBrk="0" hangingPunct="0"/>
            <a:r>
              <a:rPr lang="en-US" b="1"/>
              <a:t>DISEWA DARI YG MENYEWAKAN KPD PIHAK PENYEWA;</a:t>
            </a:r>
          </a:p>
        </p:txBody>
      </p:sp>
      <p:sp>
        <p:nvSpPr>
          <p:cNvPr id="25619" name="AutoShape 17"/>
          <p:cNvSpPr>
            <a:spLocks noChangeArrowheads="1"/>
          </p:cNvSpPr>
          <p:nvPr/>
        </p:nvSpPr>
        <p:spPr bwMode="auto">
          <a:xfrm>
            <a:off x="4038600" y="1295400"/>
            <a:ext cx="1177925" cy="333375"/>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5620" name="AutoShape 18"/>
          <p:cNvSpPr>
            <a:spLocks noChangeArrowheads="1"/>
          </p:cNvSpPr>
          <p:nvPr/>
        </p:nvSpPr>
        <p:spPr bwMode="auto">
          <a:xfrm>
            <a:off x="1371600" y="4648200"/>
            <a:ext cx="7299325" cy="633413"/>
          </a:xfrm>
          <a:prstGeom prst="roundRect">
            <a:avLst>
              <a:gd name="adj" fmla="val 4037"/>
            </a:avLst>
          </a:prstGeom>
          <a:solidFill>
            <a:srgbClr val="CCCC00"/>
          </a:solidFill>
          <a:ln w="12700">
            <a:solidFill>
              <a:schemeClr val="tx1"/>
            </a:solidFill>
            <a:round/>
          </a:ln>
        </p:spPr>
        <p:txBody>
          <a:bodyPr wrap="none" lIns="90488" tIns="44450" rIns="90488" bIns="44450" anchor="ctr"/>
          <a:lstStyle/>
          <a:p>
            <a:pPr eaLnBrk="0" hangingPunct="0"/>
            <a:r>
              <a:rPr lang="en-US" dirty="0"/>
              <a:t>ADANYA PERJANJIAN SEWA-MENYEWA BAIK LISAN/TULISAN</a:t>
            </a:r>
          </a:p>
        </p:txBody>
      </p:sp>
      <p:sp>
        <p:nvSpPr>
          <p:cNvPr id="25621" name="AutoShape 19"/>
          <p:cNvSpPr>
            <a:spLocks noChangeArrowheads="1"/>
          </p:cNvSpPr>
          <p:nvPr/>
        </p:nvSpPr>
        <p:spPr bwMode="auto">
          <a:xfrm>
            <a:off x="1371600" y="5562600"/>
            <a:ext cx="7299325" cy="633413"/>
          </a:xfrm>
          <a:prstGeom prst="roundRect">
            <a:avLst>
              <a:gd name="adj" fmla="val 4037"/>
            </a:avLst>
          </a:prstGeom>
          <a:solidFill>
            <a:srgbClr val="CCCC00"/>
          </a:solidFill>
          <a:ln w="12700">
            <a:solidFill>
              <a:schemeClr val="tx1"/>
            </a:solidFill>
            <a:round/>
          </a:ln>
        </p:spPr>
        <p:txBody>
          <a:bodyPr wrap="none" lIns="90488" tIns="44450" rIns="90488" bIns="44450" anchor="ctr"/>
          <a:lstStyle/>
          <a:p>
            <a:pPr eaLnBrk="0" hangingPunct="0"/>
            <a:r>
              <a:rPr lang="en-US" b="1"/>
              <a:t>ADANYA KENYATAAN BAHWA MEMANG TERDAPAT </a:t>
            </a:r>
          </a:p>
          <a:p>
            <a:pPr eaLnBrk="0" hangingPunct="0"/>
            <a:r>
              <a:rPr lang="en-US" b="1"/>
              <a:t>TRANSAKSI SEWA</a:t>
            </a:r>
          </a:p>
        </p:txBody>
      </p:sp>
      <p:sp>
        <p:nvSpPr>
          <p:cNvPr id="25622" name="Rectangle 20"/>
          <p:cNvSpPr>
            <a:spLocks noChangeArrowheads="1"/>
          </p:cNvSpPr>
          <p:nvPr/>
        </p:nvSpPr>
        <p:spPr bwMode="auto">
          <a:xfrm>
            <a:off x="4419600" y="2590800"/>
            <a:ext cx="330200" cy="385763"/>
          </a:xfrm>
          <a:prstGeom prst="rect">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5623" name="Rectangle 21"/>
          <p:cNvSpPr>
            <a:spLocks noChangeArrowheads="1"/>
          </p:cNvSpPr>
          <p:nvPr/>
        </p:nvSpPr>
        <p:spPr bwMode="auto">
          <a:xfrm>
            <a:off x="609600" y="2895600"/>
            <a:ext cx="4165600" cy="157163"/>
          </a:xfrm>
          <a:prstGeom prst="rect">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5624" name="Rectangle 22"/>
          <p:cNvSpPr>
            <a:spLocks noChangeArrowheads="1"/>
          </p:cNvSpPr>
          <p:nvPr/>
        </p:nvSpPr>
        <p:spPr bwMode="auto">
          <a:xfrm>
            <a:off x="609600" y="3048000"/>
            <a:ext cx="228600" cy="3124200"/>
          </a:xfrm>
          <a:prstGeom prst="rect">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5625" name="AutoShape 23"/>
          <p:cNvSpPr>
            <a:spLocks noChangeArrowheads="1"/>
          </p:cNvSpPr>
          <p:nvPr/>
        </p:nvSpPr>
        <p:spPr bwMode="auto">
          <a:xfrm>
            <a:off x="609600" y="5715000"/>
            <a:ext cx="711200" cy="285750"/>
          </a:xfrm>
          <a:prstGeom prst="rightArrow">
            <a:avLst>
              <a:gd name="adj1" fmla="val 50000"/>
              <a:gd name="adj2" fmla="val 85590"/>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5626" name="AutoShape 24"/>
          <p:cNvSpPr>
            <a:spLocks noChangeArrowheads="1"/>
          </p:cNvSpPr>
          <p:nvPr/>
        </p:nvSpPr>
        <p:spPr bwMode="auto">
          <a:xfrm>
            <a:off x="685800" y="4876800"/>
            <a:ext cx="635000" cy="314325"/>
          </a:xfrm>
          <a:prstGeom prst="rightArrow">
            <a:avLst>
              <a:gd name="adj1" fmla="val 50000"/>
              <a:gd name="adj2" fmla="val 69473"/>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5627" name="AutoShape 25"/>
          <p:cNvSpPr>
            <a:spLocks noChangeArrowheads="1"/>
          </p:cNvSpPr>
          <p:nvPr/>
        </p:nvSpPr>
        <p:spPr bwMode="auto">
          <a:xfrm>
            <a:off x="609600" y="3810000"/>
            <a:ext cx="711200" cy="314325"/>
          </a:xfrm>
          <a:prstGeom prst="rightArrow">
            <a:avLst>
              <a:gd name="adj1" fmla="val 50000"/>
              <a:gd name="adj2" fmla="val 77809"/>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6629"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6630"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6631"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6632"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6633"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6635"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6636" name="Rectangle 10"/>
          <p:cNvSpPr>
            <a:spLocks noChangeArrowheads="1"/>
          </p:cNvSpPr>
          <p:nvPr/>
        </p:nvSpPr>
        <p:spPr bwMode="auto">
          <a:xfrm>
            <a:off x="2316163" y="508000"/>
            <a:ext cx="244475" cy="184150"/>
          </a:xfrm>
          <a:prstGeom prst="rect">
            <a:avLst/>
          </a:prstGeom>
          <a:noFill/>
          <a:ln w="9525">
            <a:noFill/>
            <a:miter lim="800000"/>
          </a:ln>
        </p:spPr>
        <p:txBody>
          <a:bodyPr wrap="none" lIns="92075" tIns="46038" rIns="92075" bIns="46038">
            <a:spAutoFit/>
          </a:bodyPr>
          <a:lstStyle/>
          <a:p>
            <a:endParaRPr lang="en-US" sz="2400"/>
          </a:p>
        </p:txBody>
      </p:sp>
      <p:sp>
        <p:nvSpPr>
          <p:cNvPr id="26637" name="Rectangle 11"/>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6639" name="AutoShape 13"/>
          <p:cNvSpPr>
            <a:spLocks noChangeArrowheads="1"/>
          </p:cNvSpPr>
          <p:nvPr/>
        </p:nvSpPr>
        <p:spPr bwMode="auto">
          <a:xfrm>
            <a:off x="1633538" y="319088"/>
            <a:ext cx="5953125" cy="433387"/>
          </a:xfrm>
          <a:prstGeom prst="roundRect">
            <a:avLst>
              <a:gd name="adj" fmla="val 12486"/>
            </a:avLst>
          </a:prstGeom>
          <a:solidFill>
            <a:schemeClr val="hlink"/>
          </a:solidFill>
          <a:ln w="12700">
            <a:solidFill>
              <a:schemeClr val="tx1"/>
            </a:solidFill>
            <a:round/>
          </a:ln>
        </p:spPr>
        <p:txBody>
          <a:bodyPr wrap="none" lIns="90488" tIns="44450" rIns="90488" bIns="44450" anchor="ctr"/>
          <a:lstStyle/>
          <a:p>
            <a:pPr algn="ctr" eaLnBrk="0" hangingPunct="0"/>
            <a:r>
              <a:rPr lang="en-US" sz="2000" b="1"/>
              <a:t>JASA TEKNIK</a:t>
            </a:r>
          </a:p>
        </p:txBody>
      </p:sp>
      <p:sp>
        <p:nvSpPr>
          <p:cNvPr id="26640" name="AutoShape 14"/>
          <p:cNvSpPr>
            <a:spLocks noChangeArrowheads="1"/>
          </p:cNvSpPr>
          <p:nvPr/>
        </p:nvSpPr>
        <p:spPr bwMode="auto">
          <a:xfrm>
            <a:off x="4122738" y="2805113"/>
            <a:ext cx="4614862" cy="1081087"/>
          </a:xfrm>
          <a:prstGeom prst="roundRect">
            <a:avLst>
              <a:gd name="adj" fmla="val 3472"/>
            </a:avLst>
          </a:prstGeom>
          <a:solidFill>
            <a:srgbClr val="66FFFF"/>
          </a:solidFill>
          <a:ln w="12700">
            <a:solidFill>
              <a:schemeClr val="tx1"/>
            </a:solidFill>
            <a:round/>
          </a:ln>
        </p:spPr>
        <p:txBody>
          <a:bodyPr wrap="none" anchor="ctr"/>
          <a:lstStyle/>
          <a:p>
            <a:pPr algn="ctr" eaLnBrk="0" hangingPunct="0"/>
            <a:endParaRPr lang="en-US" sz="2400" b="1">
              <a:solidFill>
                <a:srgbClr val="000066"/>
              </a:solidFill>
            </a:endParaRPr>
          </a:p>
        </p:txBody>
      </p:sp>
      <p:sp>
        <p:nvSpPr>
          <p:cNvPr id="26641" name="Rectangle 15"/>
          <p:cNvSpPr>
            <a:spLocks noChangeArrowheads="1"/>
          </p:cNvSpPr>
          <p:nvPr/>
        </p:nvSpPr>
        <p:spPr bwMode="auto">
          <a:xfrm>
            <a:off x="4192588" y="2830513"/>
            <a:ext cx="4746625" cy="1001712"/>
          </a:xfrm>
          <a:prstGeom prst="rect">
            <a:avLst/>
          </a:prstGeom>
          <a:noFill/>
          <a:ln w="9525">
            <a:noFill/>
            <a:miter lim="800000"/>
          </a:ln>
        </p:spPr>
        <p:txBody>
          <a:bodyPr lIns="90488" tIns="44450" rIns="90488" bIns="44450">
            <a:spAutoFit/>
          </a:bodyPr>
          <a:lstStyle/>
          <a:p>
            <a:pPr defTabSz="-635" eaLnBrk="0" hangingPunct="0">
              <a:tabLst>
                <a:tab pos="514350" algn="l"/>
              </a:tabLst>
            </a:pPr>
            <a:r>
              <a:rPr lang="en-US" sz="1200" b="1"/>
              <a:t>UMUMNYA DIBERIKAN SEKALI,</a:t>
            </a:r>
          </a:p>
          <a:p>
            <a:pPr defTabSz="-635" eaLnBrk="0" hangingPunct="0">
              <a:tabLst>
                <a:tab pos="514350" algn="l"/>
              </a:tabLst>
            </a:pPr>
            <a:r>
              <a:rPr lang="en-US" sz="1200" b="1"/>
              <a:t>MIS :	- PENELITIAN JENIS TANAH</a:t>
            </a:r>
          </a:p>
          <a:p>
            <a:pPr defTabSz="-635" eaLnBrk="0" hangingPunct="0">
              <a:tabLst>
                <a:tab pos="514350" algn="l"/>
              </a:tabLst>
            </a:pPr>
            <a:r>
              <a:rPr lang="en-US" sz="1200" b="1"/>
              <a:t>	   UNTUK BANGUNAN,</a:t>
            </a:r>
          </a:p>
          <a:p>
            <a:pPr defTabSz="-635" eaLnBrk="0" hangingPunct="0">
              <a:tabLst>
                <a:tab pos="514350" algn="l"/>
              </a:tabLst>
            </a:pPr>
            <a:r>
              <a:rPr lang="en-US" sz="1200" b="1"/>
              <a:t>	- PEMBUATAN DESIGN</a:t>
            </a:r>
          </a:p>
          <a:p>
            <a:pPr defTabSz="-635" eaLnBrk="0" hangingPunct="0">
              <a:tabLst>
                <a:tab pos="514350" algn="l"/>
              </a:tabLst>
            </a:pPr>
            <a:r>
              <a:rPr lang="en-US" sz="1200" b="1"/>
              <a:t>	   BANGUNAN.</a:t>
            </a:r>
          </a:p>
        </p:txBody>
      </p:sp>
      <p:sp>
        <p:nvSpPr>
          <p:cNvPr id="26642" name="AutoShape 16"/>
          <p:cNvSpPr>
            <a:spLocks noChangeArrowheads="1"/>
          </p:cNvSpPr>
          <p:nvPr/>
        </p:nvSpPr>
        <p:spPr bwMode="auto">
          <a:xfrm>
            <a:off x="1176338" y="5429250"/>
            <a:ext cx="2397125" cy="676275"/>
          </a:xfrm>
          <a:prstGeom prst="roundRect">
            <a:avLst>
              <a:gd name="adj" fmla="val 12486"/>
            </a:avLst>
          </a:prstGeom>
          <a:solidFill>
            <a:srgbClr val="FF9999"/>
          </a:solidFill>
          <a:ln w="12700">
            <a:solidFill>
              <a:schemeClr val="tx1"/>
            </a:solidFill>
            <a:round/>
          </a:ln>
        </p:spPr>
        <p:txBody>
          <a:bodyPr wrap="none" lIns="90488" tIns="44450" rIns="90488" bIns="44450" anchor="ctr"/>
          <a:lstStyle/>
          <a:p>
            <a:pPr algn="ctr" eaLnBrk="0" hangingPunct="0"/>
            <a:r>
              <a:rPr lang="en-US" sz="1600" b="1"/>
              <a:t>PEMBERIAN</a:t>
            </a:r>
          </a:p>
          <a:p>
            <a:pPr algn="ctr" eaLnBrk="0" hangingPunct="0"/>
            <a:r>
              <a:rPr lang="en-US" sz="1600" b="1"/>
              <a:t>INFORMASI</a:t>
            </a:r>
          </a:p>
        </p:txBody>
      </p:sp>
      <p:sp>
        <p:nvSpPr>
          <p:cNvPr id="26643" name="AutoShape 17"/>
          <p:cNvSpPr>
            <a:spLocks noChangeArrowheads="1"/>
          </p:cNvSpPr>
          <p:nvPr/>
        </p:nvSpPr>
        <p:spPr bwMode="auto">
          <a:xfrm>
            <a:off x="525463" y="1123950"/>
            <a:ext cx="8313737" cy="862013"/>
          </a:xfrm>
          <a:prstGeom prst="roundRect">
            <a:avLst>
              <a:gd name="adj" fmla="val 12486"/>
            </a:avLst>
          </a:prstGeom>
          <a:solidFill>
            <a:srgbClr val="FFFF99"/>
          </a:solidFill>
          <a:ln w="12700">
            <a:solidFill>
              <a:schemeClr val="tx1"/>
            </a:solidFill>
            <a:round/>
          </a:ln>
        </p:spPr>
        <p:txBody>
          <a:bodyPr wrap="none" anchor="ctr"/>
          <a:lstStyle/>
          <a:p>
            <a:pPr algn="ctr" eaLnBrk="0" hangingPunct="0"/>
            <a:endParaRPr lang="en-US" sz="2400" b="1">
              <a:solidFill>
                <a:srgbClr val="000066"/>
              </a:solidFill>
            </a:endParaRPr>
          </a:p>
        </p:txBody>
      </p:sp>
      <p:sp>
        <p:nvSpPr>
          <p:cNvPr id="26644" name="Rectangle 18"/>
          <p:cNvSpPr>
            <a:spLocks noChangeArrowheads="1"/>
          </p:cNvSpPr>
          <p:nvPr/>
        </p:nvSpPr>
        <p:spPr bwMode="auto">
          <a:xfrm>
            <a:off x="509588" y="1244600"/>
            <a:ext cx="8302625" cy="582211"/>
          </a:xfrm>
          <a:prstGeom prst="rect">
            <a:avLst/>
          </a:prstGeom>
          <a:noFill/>
          <a:ln w="9525">
            <a:noFill/>
            <a:miter lim="800000"/>
          </a:ln>
        </p:spPr>
        <p:txBody>
          <a:bodyPr lIns="90488" tIns="44450" rIns="90488" bIns="44450">
            <a:spAutoFit/>
          </a:bodyPr>
          <a:lstStyle/>
          <a:p>
            <a:pPr algn="ctr" eaLnBrk="0" hangingPunct="0"/>
            <a:r>
              <a:rPr lang="en-US" sz="1600" b="1" dirty="0"/>
              <a:t>PEMBERIAN INFORMASI YG BERKENAAN DGN PENGALAMAN DLM BIDANG INDUSTRI, PERDAGANGAN, DAN ILMU PENGETAHUAN</a:t>
            </a:r>
          </a:p>
        </p:txBody>
      </p:sp>
      <p:sp>
        <p:nvSpPr>
          <p:cNvPr id="26645" name="Rectangle 19"/>
          <p:cNvSpPr>
            <a:spLocks noChangeArrowheads="1"/>
          </p:cNvSpPr>
          <p:nvPr/>
        </p:nvSpPr>
        <p:spPr bwMode="auto">
          <a:xfrm>
            <a:off x="508000" y="2386013"/>
            <a:ext cx="3149600" cy="185737"/>
          </a:xfrm>
          <a:prstGeom prst="rect">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6646" name="AutoShape 20"/>
          <p:cNvSpPr>
            <a:spLocks noChangeArrowheads="1"/>
          </p:cNvSpPr>
          <p:nvPr/>
        </p:nvSpPr>
        <p:spPr bwMode="auto">
          <a:xfrm>
            <a:off x="1176338" y="2819400"/>
            <a:ext cx="2346325" cy="1066800"/>
          </a:xfrm>
          <a:prstGeom prst="roundRect">
            <a:avLst>
              <a:gd name="adj" fmla="val 4690"/>
            </a:avLst>
          </a:prstGeom>
          <a:solidFill>
            <a:srgbClr val="66FFFF"/>
          </a:solidFill>
          <a:ln w="12700">
            <a:solidFill>
              <a:schemeClr val="tx1"/>
            </a:solidFill>
            <a:round/>
          </a:ln>
        </p:spPr>
        <p:txBody>
          <a:bodyPr wrap="none" lIns="90488" tIns="44450" rIns="90488" bIns="44450" anchor="ctr"/>
          <a:lstStyle/>
          <a:p>
            <a:pPr algn="ctr" eaLnBrk="0" hangingPunct="0"/>
            <a:r>
              <a:rPr lang="en-US" sz="1600" b="1"/>
              <a:t>UNTUK SUATU</a:t>
            </a:r>
          </a:p>
          <a:p>
            <a:pPr algn="ctr" eaLnBrk="0" hangingPunct="0"/>
            <a:r>
              <a:rPr lang="en-US" sz="1600" b="1"/>
              <a:t>PROYEK </a:t>
            </a:r>
          </a:p>
          <a:p>
            <a:pPr algn="ctr" eaLnBrk="0" hangingPunct="0"/>
            <a:r>
              <a:rPr lang="en-US" sz="1600" b="1"/>
              <a:t>TERTENTU</a:t>
            </a:r>
          </a:p>
        </p:txBody>
      </p:sp>
      <p:sp>
        <p:nvSpPr>
          <p:cNvPr id="26647" name="AutoShape 21"/>
          <p:cNvSpPr>
            <a:spLocks noChangeArrowheads="1"/>
          </p:cNvSpPr>
          <p:nvPr/>
        </p:nvSpPr>
        <p:spPr bwMode="auto">
          <a:xfrm>
            <a:off x="1176338" y="4000500"/>
            <a:ext cx="2346325" cy="1281113"/>
          </a:xfrm>
          <a:prstGeom prst="roundRect">
            <a:avLst>
              <a:gd name="adj" fmla="val 4690"/>
            </a:avLst>
          </a:prstGeom>
          <a:solidFill>
            <a:srgbClr val="66FF99"/>
          </a:solidFill>
          <a:ln w="12700">
            <a:solidFill>
              <a:schemeClr val="tx1"/>
            </a:solidFill>
            <a:round/>
          </a:ln>
        </p:spPr>
        <p:txBody>
          <a:bodyPr wrap="none" lIns="90488" tIns="44450" rIns="90488" bIns="44450" anchor="ctr"/>
          <a:lstStyle/>
          <a:p>
            <a:pPr algn="ctr" eaLnBrk="0" hangingPunct="0"/>
            <a:r>
              <a:rPr lang="en-US" sz="1600" b="1"/>
              <a:t>UNTUK SUATU</a:t>
            </a:r>
          </a:p>
          <a:p>
            <a:pPr algn="ctr" eaLnBrk="0" hangingPunct="0"/>
            <a:r>
              <a:rPr lang="en-US" sz="1600" b="1"/>
              <a:t>JENIS PRODUK </a:t>
            </a:r>
          </a:p>
          <a:p>
            <a:pPr algn="ctr" eaLnBrk="0" hangingPunct="0"/>
            <a:r>
              <a:rPr lang="en-US" sz="1600" b="1"/>
              <a:t>TERTENTU</a:t>
            </a:r>
          </a:p>
        </p:txBody>
      </p:sp>
      <p:sp>
        <p:nvSpPr>
          <p:cNvPr id="26648" name="AutoShape 22"/>
          <p:cNvSpPr>
            <a:spLocks noChangeArrowheads="1"/>
          </p:cNvSpPr>
          <p:nvPr/>
        </p:nvSpPr>
        <p:spPr bwMode="auto">
          <a:xfrm>
            <a:off x="4148138" y="4000500"/>
            <a:ext cx="4589462" cy="1404938"/>
          </a:xfrm>
          <a:prstGeom prst="roundRect">
            <a:avLst>
              <a:gd name="adj" fmla="val 4023"/>
            </a:avLst>
          </a:prstGeom>
          <a:solidFill>
            <a:srgbClr val="66FF99"/>
          </a:solidFill>
          <a:ln w="12700">
            <a:solidFill>
              <a:schemeClr val="tx1"/>
            </a:solidFill>
            <a:round/>
          </a:ln>
        </p:spPr>
        <p:txBody>
          <a:bodyPr wrap="none" anchor="ctr"/>
          <a:lstStyle/>
          <a:p>
            <a:pPr algn="ctr" eaLnBrk="0" hangingPunct="0"/>
            <a:endParaRPr lang="en-US" sz="2400" b="1">
              <a:solidFill>
                <a:srgbClr val="000066"/>
              </a:solidFill>
            </a:endParaRPr>
          </a:p>
        </p:txBody>
      </p:sp>
      <p:sp>
        <p:nvSpPr>
          <p:cNvPr id="26649" name="Rectangle 23"/>
          <p:cNvSpPr>
            <a:spLocks noChangeArrowheads="1"/>
          </p:cNvSpPr>
          <p:nvPr/>
        </p:nvSpPr>
        <p:spPr bwMode="auto">
          <a:xfrm>
            <a:off x="4165600" y="4022725"/>
            <a:ext cx="4572000" cy="1366838"/>
          </a:xfrm>
          <a:prstGeom prst="rect">
            <a:avLst/>
          </a:prstGeom>
          <a:solidFill>
            <a:srgbClr val="66FF99"/>
          </a:solidFill>
          <a:ln w="9525">
            <a:noFill/>
            <a:miter lim="800000"/>
          </a:ln>
        </p:spPr>
        <p:txBody>
          <a:bodyPr lIns="90488" tIns="44450" rIns="90488" bIns="44450">
            <a:spAutoFit/>
          </a:bodyPr>
          <a:lstStyle/>
          <a:p>
            <a:pPr defTabSz="-635" eaLnBrk="0" hangingPunct="0">
              <a:tabLst>
                <a:tab pos="514350" algn="l"/>
              </a:tabLst>
            </a:pPr>
            <a:r>
              <a:rPr lang="en-US" sz="1200" b="1"/>
              <a:t>UMUMNYA DIBERIKAN LEBIH DARI SEKALI/TERUS-MENERUS: </a:t>
            </a:r>
          </a:p>
          <a:p>
            <a:pPr defTabSz="-635" eaLnBrk="0" hangingPunct="0">
              <a:tabLst>
                <a:tab pos="514350" algn="l"/>
              </a:tabLst>
            </a:pPr>
            <a:r>
              <a:rPr lang="en-US" sz="1200" b="1"/>
              <a:t>MIS:	-  DLM BENTUK GAMBAR, </a:t>
            </a:r>
          </a:p>
          <a:p>
            <a:pPr defTabSz="-635" eaLnBrk="0" hangingPunct="0">
              <a:tabLst>
                <a:tab pos="514350" algn="l"/>
              </a:tabLst>
            </a:pPr>
            <a:r>
              <a:rPr lang="en-US" sz="1200" b="1"/>
              <a:t>	-  PETUNJUK PRODUKSI,</a:t>
            </a:r>
          </a:p>
          <a:p>
            <a:pPr defTabSz="-635" eaLnBrk="0" hangingPunct="0">
              <a:tabLst>
                <a:tab pos="514350" algn="l"/>
              </a:tabLst>
            </a:pPr>
            <a:r>
              <a:rPr lang="en-US" sz="1200" b="1"/>
              <a:t> 	-  PERHITUNGAN-2,</a:t>
            </a:r>
          </a:p>
          <a:p>
            <a:pPr defTabSz="-635" eaLnBrk="0" hangingPunct="0">
              <a:tabLst>
                <a:tab pos="514350" algn="l"/>
              </a:tabLst>
            </a:pPr>
            <a:r>
              <a:rPr lang="en-US" sz="1200" b="1"/>
              <a:t>	-  PETUNJUK DAN LATIHAN</a:t>
            </a:r>
          </a:p>
          <a:p>
            <a:pPr defTabSz="-635" eaLnBrk="0" hangingPunct="0">
              <a:tabLst>
                <a:tab pos="514350" algn="l"/>
              </a:tabLst>
            </a:pPr>
            <a:r>
              <a:rPr lang="en-US" sz="1200" b="1"/>
              <a:t>	   KPD PEGAWAI	</a:t>
            </a:r>
          </a:p>
        </p:txBody>
      </p:sp>
      <p:sp>
        <p:nvSpPr>
          <p:cNvPr id="26650" name="Rectangle 24"/>
          <p:cNvSpPr>
            <a:spLocks noChangeArrowheads="1"/>
          </p:cNvSpPr>
          <p:nvPr/>
        </p:nvSpPr>
        <p:spPr bwMode="auto">
          <a:xfrm>
            <a:off x="508000" y="2457450"/>
            <a:ext cx="177800" cy="3429000"/>
          </a:xfrm>
          <a:prstGeom prst="rect">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6651" name="AutoShape 25"/>
          <p:cNvSpPr>
            <a:spLocks noChangeArrowheads="1"/>
          </p:cNvSpPr>
          <p:nvPr/>
        </p:nvSpPr>
        <p:spPr bwMode="auto">
          <a:xfrm>
            <a:off x="533400" y="5638800"/>
            <a:ext cx="711200" cy="242888"/>
          </a:xfrm>
          <a:prstGeom prst="rightArrow">
            <a:avLst>
              <a:gd name="adj1" fmla="val 50000"/>
              <a:gd name="adj2" fmla="val 94160"/>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6652" name="AutoShape 26"/>
          <p:cNvSpPr>
            <a:spLocks noChangeArrowheads="1"/>
          </p:cNvSpPr>
          <p:nvPr/>
        </p:nvSpPr>
        <p:spPr bwMode="auto">
          <a:xfrm>
            <a:off x="4148138" y="5481638"/>
            <a:ext cx="4487862" cy="842962"/>
          </a:xfrm>
          <a:prstGeom prst="roundRect">
            <a:avLst>
              <a:gd name="adj" fmla="val 4023"/>
            </a:avLst>
          </a:prstGeom>
          <a:solidFill>
            <a:srgbClr val="FF7C80"/>
          </a:solidFill>
          <a:ln w="12700">
            <a:solidFill>
              <a:schemeClr val="tx1"/>
            </a:solidFill>
            <a:round/>
          </a:ln>
        </p:spPr>
        <p:txBody>
          <a:bodyPr wrap="none" anchor="ctr"/>
          <a:lstStyle/>
          <a:p>
            <a:pPr algn="ctr" eaLnBrk="0" hangingPunct="0"/>
            <a:endParaRPr lang="en-US" sz="2400" b="1">
              <a:solidFill>
                <a:srgbClr val="000066"/>
              </a:solidFill>
            </a:endParaRPr>
          </a:p>
        </p:txBody>
      </p:sp>
      <p:sp>
        <p:nvSpPr>
          <p:cNvPr id="26653" name="Rectangle 27"/>
          <p:cNvSpPr>
            <a:spLocks noChangeArrowheads="1"/>
          </p:cNvSpPr>
          <p:nvPr/>
        </p:nvSpPr>
        <p:spPr bwMode="auto">
          <a:xfrm>
            <a:off x="4191000" y="5530850"/>
            <a:ext cx="4357688" cy="727075"/>
          </a:xfrm>
          <a:prstGeom prst="rect">
            <a:avLst/>
          </a:prstGeom>
          <a:solidFill>
            <a:srgbClr val="FF9999"/>
          </a:solidFill>
          <a:ln w="9525">
            <a:noFill/>
            <a:miter lim="800000"/>
          </a:ln>
        </p:spPr>
        <p:txBody>
          <a:bodyPr lIns="90488" tIns="44450" rIns="90488" bIns="44450">
            <a:spAutoFit/>
          </a:bodyPr>
          <a:lstStyle/>
          <a:p>
            <a:pPr eaLnBrk="0" hangingPunct="0"/>
            <a:r>
              <a:rPr lang="en-US" sz="1400" b="1"/>
              <a:t>BERKENAAN DENGAN PENGALAMAN-PENGALAMAN</a:t>
            </a:r>
          </a:p>
          <a:p>
            <a:pPr eaLnBrk="0" hangingPunct="0"/>
            <a:r>
              <a:rPr lang="en-US" sz="1400" b="1"/>
              <a:t>DI BIDANG MANAJEMEN</a:t>
            </a:r>
          </a:p>
        </p:txBody>
      </p:sp>
      <p:sp>
        <p:nvSpPr>
          <p:cNvPr id="26654" name="AutoShape 28"/>
          <p:cNvSpPr>
            <a:spLocks noChangeArrowheads="1"/>
          </p:cNvSpPr>
          <p:nvPr/>
        </p:nvSpPr>
        <p:spPr bwMode="auto">
          <a:xfrm>
            <a:off x="457200" y="4800600"/>
            <a:ext cx="711200" cy="242888"/>
          </a:xfrm>
          <a:prstGeom prst="rightArrow">
            <a:avLst>
              <a:gd name="adj1" fmla="val 50000"/>
              <a:gd name="adj2" fmla="val 94160"/>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6655" name="AutoShape 29"/>
          <p:cNvSpPr>
            <a:spLocks noChangeArrowheads="1"/>
          </p:cNvSpPr>
          <p:nvPr/>
        </p:nvSpPr>
        <p:spPr bwMode="auto">
          <a:xfrm>
            <a:off x="406400" y="3257550"/>
            <a:ext cx="685800" cy="228600"/>
          </a:xfrm>
          <a:prstGeom prst="rightArrow">
            <a:avLst>
              <a:gd name="adj1" fmla="val 50000"/>
              <a:gd name="adj2" fmla="val 96472"/>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6656" name="AutoShape 30"/>
          <p:cNvSpPr>
            <a:spLocks noChangeArrowheads="1"/>
          </p:cNvSpPr>
          <p:nvPr/>
        </p:nvSpPr>
        <p:spPr bwMode="auto">
          <a:xfrm>
            <a:off x="3614738" y="3176588"/>
            <a:ext cx="390525" cy="376237"/>
          </a:xfrm>
          <a:prstGeom prst="rightArrow">
            <a:avLst>
              <a:gd name="adj1" fmla="val 75009"/>
              <a:gd name="adj2" fmla="val 51913"/>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6657" name="AutoShape 31"/>
          <p:cNvSpPr>
            <a:spLocks noChangeArrowheads="1"/>
          </p:cNvSpPr>
          <p:nvPr/>
        </p:nvSpPr>
        <p:spPr bwMode="auto">
          <a:xfrm>
            <a:off x="3614738" y="4529138"/>
            <a:ext cx="390525" cy="376237"/>
          </a:xfrm>
          <a:prstGeom prst="rightArrow">
            <a:avLst>
              <a:gd name="adj1" fmla="val 75009"/>
              <a:gd name="adj2" fmla="val 51913"/>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6658" name="AutoShape 32"/>
          <p:cNvSpPr>
            <a:spLocks noChangeArrowheads="1"/>
          </p:cNvSpPr>
          <p:nvPr/>
        </p:nvSpPr>
        <p:spPr bwMode="auto">
          <a:xfrm>
            <a:off x="3665538" y="5586413"/>
            <a:ext cx="390525" cy="376237"/>
          </a:xfrm>
          <a:prstGeom prst="rightArrow">
            <a:avLst>
              <a:gd name="adj1" fmla="val 75009"/>
              <a:gd name="adj2" fmla="val 51913"/>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6659" name="Rectangle 33"/>
          <p:cNvSpPr>
            <a:spLocks noChangeArrowheads="1"/>
          </p:cNvSpPr>
          <p:nvPr/>
        </p:nvSpPr>
        <p:spPr bwMode="auto">
          <a:xfrm>
            <a:off x="3360738" y="2319338"/>
            <a:ext cx="2524125" cy="319087"/>
          </a:xfrm>
          <a:prstGeom prst="rect">
            <a:avLst/>
          </a:prstGeom>
          <a:solidFill>
            <a:srgbClr val="CCCC00"/>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6660" name="Rectangle 34"/>
          <p:cNvSpPr>
            <a:spLocks noChangeArrowheads="1"/>
          </p:cNvSpPr>
          <p:nvPr/>
        </p:nvSpPr>
        <p:spPr bwMode="auto">
          <a:xfrm>
            <a:off x="3532188" y="2338388"/>
            <a:ext cx="2257425" cy="363537"/>
          </a:xfrm>
          <a:prstGeom prst="rect">
            <a:avLst/>
          </a:prstGeom>
          <a:noFill/>
          <a:ln w="9525">
            <a:noFill/>
            <a:miter lim="800000"/>
          </a:ln>
        </p:spPr>
        <p:txBody>
          <a:bodyPr lIns="90488" tIns="44450" rIns="90488" bIns="44450">
            <a:spAutoFit/>
          </a:bodyPr>
          <a:lstStyle/>
          <a:p>
            <a:pPr algn="ctr" eaLnBrk="0" hangingPunct="0"/>
            <a:r>
              <a:rPr lang="en-US" b="1"/>
              <a:t>MELIPUTI</a:t>
            </a:r>
          </a:p>
        </p:txBody>
      </p:sp>
      <p:sp>
        <p:nvSpPr>
          <p:cNvPr id="26661" name="AutoShape 35"/>
          <p:cNvSpPr>
            <a:spLocks noChangeArrowheads="1"/>
          </p:cNvSpPr>
          <p:nvPr/>
        </p:nvSpPr>
        <p:spPr bwMode="auto">
          <a:xfrm>
            <a:off x="4081463" y="2024063"/>
            <a:ext cx="1354137" cy="204787"/>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6662" name="AutoShape 36"/>
          <p:cNvSpPr>
            <a:spLocks noChangeArrowheads="1"/>
          </p:cNvSpPr>
          <p:nvPr/>
        </p:nvSpPr>
        <p:spPr bwMode="auto">
          <a:xfrm>
            <a:off x="4122738" y="804863"/>
            <a:ext cx="1101725" cy="280987"/>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7652"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7653"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54"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55"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56"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57"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58"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59"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7660" name="Rectangle 10"/>
          <p:cNvSpPr>
            <a:spLocks noChangeArrowheads="1"/>
          </p:cNvSpPr>
          <p:nvPr/>
        </p:nvSpPr>
        <p:spPr bwMode="auto">
          <a:xfrm>
            <a:off x="2316163" y="508000"/>
            <a:ext cx="244475" cy="184150"/>
          </a:xfrm>
          <a:prstGeom prst="rect">
            <a:avLst/>
          </a:prstGeom>
          <a:noFill/>
          <a:ln w="9525">
            <a:noFill/>
            <a:miter lim="800000"/>
          </a:ln>
        </p:spPr>
        <p:txBody>
          <a:bodyPr wrap="none" lIns="92075" tIns="46038" rIns="92075" bIns="46038">
            <a:spAutoFit/>
          </a:bodyPr>
          <a:lstStyle/>
          <a:p>
            <a:endParaRPr lang="en-US" sz="2400"/>
          </a:p>
        </p:txBody>
      </p:sp>
      <p:sp>
        <p:nvSpPr>
          <p:cNvPr id="27661" name="Rectangle 11"/>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62" name="Rectangle 12"/>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7663" name="AutoShape 13"/>
          <p:cNvSpPr>
            <a:spLocks noChangeArrowheads="1"/>
          </p:cNvSpPr>
          <p:nvPr/>
        </p:nvSpPr>
        <p:spPr bwMode="auto">
          <a:xfrm>
            <a:off x="1633538" y="433388"/>
            <a:ext cx="5953125" cy="433387"/>
          </a:xfrm>
          <a:prstGeom prst="roundRect">
            <a:avLst>
              <a:gd name="adj" fmla="val 12486"/>
            </a:avLst>
          </a:prstGeom>
          <a:solidFill>
            <a:srgbClr val="CCECFF"/>
          </a:solidFill>
          <a:ln w="12700">
            <a:solidFill>
              <a:schemeClr val="tx1"/>
            </a:solidFill>
            <a:round/>
          </a:ln>
        </p:spPr>
        <p:txBody>
          <a:bodyPr wrap="none" lIns="90488" tIns="44450" rIns="90488" bIns="44450" anchor="ctr"/>
          <a:lstStyle/>
          <a:p>
            <a:pPr algn="ctr" eaLnBrk="0" hangingPunct="0"/>
            <a:r>
              <a:rPr lang="en-US" sz="2000" b="1"/>
              <a:t>JASA KONSULTAN</a:t>
            </a:r>
          </a:p>
        </p:txBody>
      </p:sp>
      <p:sp>
        <p:nvSpPr>
          <p:cNvPr id="27664" name="AutoShape 14"/>
          <p:cNvSpPr>
            <a:spLocks noChangeArrowheads="1"/>
          </p:cNvSpPr>
          <p:nvPr/>
        </p:nvSpPr>
        <p:spPr bwMode="auto">
          <a:xfrm>
            <a:off x="439738" y="1200150"/>
            <a:ext cx="8315325" cy="1428750"/>
          </a:xfrm>
          <a:prstGeom prst="roundRect">
            <a:avLst>
              <a:gd name="adj" fmla="val 12486"/>
            </a:avLst>
          </a:prstGeom>
          <a:solidFill>
            <a:srgbClr val="CCCCFF"/>
          </a:solidFill>
          <a:ln w="12700">
            <a:solidFill>
              <a:schemeClr val="tx1"/>
            </a:solidFill>
            <a:round/>
          </a:ln>
        </p:spPr>
        <p:txBody>
          <a:bodyPr wrap="none" anchor="ctr"/>
          <a:lstStyle/>
          <a:p>
            <a:pPr algn="ctr" eaLnBrk="0" hangingPunct="0"/>
            <a:endParaRPr lang="en-US" sz="1600" b="1">
              <a:solidFill>
                <a:srgbClr val="000066"/>
              </a:solidFill>
            </a:endParaRPr>
          </a:p>
        </p:txBody>
      </p:sp>
      <p:sp>
        <p:nvSpPr>
          <p:cNvPr id="27665" name="Rectangle 15"/>
          <p:cNvSpPr>
            <a:spLocks noChangeArrowheads="1"/>
          </p:cNvSpPr>
          <p:nvPr/>
        </p:nvSpPr>
        <p:spPr bwMode="auto">
          <a:xfrm>
            <a:off x="509588" y="1270000"/>
            <a:ext cx="8024812" cy="1311275"/>
          </a:xfrm>
          <a:prstGeom prst="rect">
            <a:avLst/>
          </a:prstGeom>
          <a:solidFill>
            <a:schemeClr val="hlink"/>
          </a:solidFill>
          <a:ln w="9525">
            <a:noFill/>
            <a:miter lim="800000"/>
          </a:ln>
        </p:spPr>
        <p:txBody>
          <a:bodyPr lIns="90488" tIns="44450" rIns="90488" bIns="44450">
            <a:spAutoFit/>
          </a:bodyPr>
          <a:lstStyle/>
          <a:p>
            <a:pPr algn="ctr" eaLnBrk="0" hangingPunct="0"/>
            <a:r>
              <a:rPr lang="en-US" sz="1600" b="1"/>
              <a:t>PEMBERIAN ADVIS PROFESIONAL DALAM SUATU</a:t>
            </a:r>
          </a:p>
          <a:p>
            <a:pPr algn="ctr" eaLnBrk="0" hangingPunct="0"/>
            <a:r>
              <a:rPr lang="en-US" sz="1600" b="1"/>
              <a:t>BIDANG USAHA, KEGIATAN, ATAU PEKERJAAN YG</a:t>
            </a:r>
          </a:p>
          <a:p>
            <a:pPr algn="ctr" eaLnBrk="0" hangingPunct="0"/>
            <a:r>
              <a:rPr lang="en-US" sz="1600" b="1"/>
              <a:t>DILAKUKAN OLEH TENAGA AHLI ATAU PERKUMPULAN TENAGA AHLI, YG TIDAK DISERTAI DGN KETERLIBATAN LANGSUNG PARA TENAGA AHLI TERSEBUT DALAM PELAKSANAANNYA</a:t>
            </a:r>
          </a:p>
        </p:txBody>
      </p:sp>
      <p:sp>
        <p:nvSpPr>
          <p:cNvPr id="27666" name="AutoShape 16"/>
          <p:cNvSpPr>
            <a:spLocks noChangeArrowheads="1"/>
          </p:cNvSpPr>
          <p:nvPr/>
        </p:nvSpPr>
        <p:spPr bwMode="auto">
          <a:xfrm>
            <a:off x="4122738" y="919163"/>
            <a:ext cx="1101725" cy="223837"/>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7667" name="AutoShape 17"/>
          <p:cNvSpPr>
            <a:spLocks noChangeArrowheads="1"/>
          </p:cNvSpPr>
          <p:nvPr/>
        </p:nvSpPr>
        <p:spPr bwMode="auto">
          <a:xfrm>
            <a:off x="2641600" y="2938463"/>
            <a:ext cx="4165600" cy="433387"/>
          </a:xfrm>
          <a:prstGeom prst="roundRect">
            <a:avLst>
              <a:gd name="adj" fmla="val 12486"/>
            </a:avLst>
          </a:prstGeom>
          <a:solidFill>
            <a:srgbClr val="FFCC99"/>
          </a:solidFill>
          <a:ln w="12700">
            <a:solidFill>
              <a:schemeClr val="tx1"/>
            </a:solidFill>
            <a:round/>
          </a:ln>
        </p:spPr>
        <p:txBody>
          <a:bodyPr wrap="none" lIns="90488" tIns="44450" rIns="90488" bIns="44450" anchor="ctr"/>
          <a:lstStyle/>
          <a:p>
            <a:pPr algn="ctr" eaLnBrk="0" hangingPunct="0"/>
            <a:r>
              <a:rPr lang="en-US" sz="2000" b="1"/>
              <a:t>JASA MAKLON</a:t>
            </a:r>
          </a:p>
        </p:txBody>
      </p:sp>
      <p:sp>
        <p:nvSpPr>
          <p:cNvPr id="27668" name="AutoShape 18"/>
          <p:cNvSpPr>
            <a:spLocks noChangeArrowheads="1"/>
          </p:cNvSpPr>
          <p:nvPr/>
        </p:nvSpPr>
        <p:spPr bwMode="auto">
          <a:xfrm>
            <a:off x="406400" y="3771900"/>
            <a:ext cx="8331200" cy="2400300"/>
          </a:xfrm>
          <a:prstGeom prst="roundRect">
            <a:avLst>
              <a:gd name="adj" fmla="val 12486"/>
            </a:avLst>
          </a:prstGeom>
          <a:solidFill>
            <a:srgbClr val="FFCC00"/>
          </a:solidFill>
          <a:ln w="12700">
            <a:solidFill>
              <a:schemeClr val="tx1"/>
            </a:solidFill>
            <a:round/>
          </a:ln>
        </p:spPr>
        <p:txBody>
          <a:bodyPr wrap="none" anchor="ctr"/>
          <a:lstStyle/>
          <a:p>
            <a:pPr algn="ctr" eaLnBrk="0" hangingPunct="0"/>
            <a:endParaRPr lang="en-US" sz="2400" b="1">
              <a:solidFill>
                <a:srgbClr val="000066"/>
              </a:solidFill>
            </a:endParaRPr>
          </a:p>
        </p:txBody>
      </p:sp>
      <p:sp>
        <p:nvSpPr>
          <p:cNvPr id="27669" name="Rectangle 19"/>
          <p:cNvSpPr>
            <a:spLocks noChangeArrowheads="1"/>
          </p:cNvSpPr>
          <p:nvPr/>
        </p:nvSpPr>
        <p:spPr bwMode="auto">
          <a:xfrm>
            <a:off x="436563" y="3932238"/>
            <a:ext cx="8301037" cy="2011362"/>
          </a:xfrm>
          <a:prstGeom prst="rect">
            <a:avLst/>
          </a:prstGeom>
          <a:noFill/>
          <a:ln w="9525">
            <a:noFill/>
            <a:miter lim="800000"/>
          </a:ln>
        </p:spPr>
        <p:txBody>
          <a:bodyPr lIns="90488" tIns="44450" rIns="90488" bIns="44450">
            <a:spAutoFit/>
          </a:bodyPr>
          <a:lstStyle/>
          <a:p>
            <a:pPr algn="ctr" eaLnBrk="0" hangingPunct="0"/>
            <a:r>
              <a:rPr lang="en-US" dirty="0"/>
              <a:t>PEMBERIAN JASA DLM RANGKA PROSES PENYELESAIAN SUATU BRG TERTENTU YANG PROSES PEKERJAANNYA YG DILAKUKAN PIHAK PEMBERI JASA (DISUBKONTRAKKAN), YANG SPESIFIKASI, BAHAN BAKU DAN ATAU BARANG SETENGAH JADI DAN ATAU BAHAN PENOLONG/PEMBANTU YG AKAN DIPROSES SEBAGIAN ATAU SELURUHNYA DISEDIAKAN PENGGUNA JASA, DAN  </a:t>
            </a:r>
          </a:p>
          <a:p>
            <a:pPr algn="ctr" eaLnBrk="0" hangingPunct="0"/>
            <a:r>
              <a:rPr lang="en-US" dirty="0"/>
              <a:t>KEPEMILIKAN ATAS BARANG JADI BERADA PADA PENGGUNA JASA</a:t>
            </a:r>
          </a:p>
        </p:txBody>
      </p:sp>
      <p:sp>
        <p:nvSpPr>
          <p:cNvPr id="27670" name="AutoShape 20"/>
          <p:cNvSpPr>
            <a:spLocks noChangeArrowheads="1"/>
          </p:cNvSpPr>
          <p:nvPr/>
        </p:nvSpPr>
        <p:spPr bwMode="auto">
          <a:xfrm>
            <a:off x="4049713" y="3424238"/>
            <a:ext cx="1100137" cy="290512"/>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8676"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8677"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78"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79"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0"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1"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2"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3"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8684" name="Rectangle 10"/>
          <p:cNvSpPr>
            <a:spLocks noChangeArrowheads="1"/>
          </p:cNvSpPr>
          <p:nvPr/>
        </p:nvSpPr>
        <p:spPr bwMode="auto">
          <a:xfrm>
            <a:off x="2316163" y="508000"/>
            <a:ext cx="244475" cy="184150"/>
          </a:xfrm>
          <a:prstGeom prst="rect">
            <a:avLst/>
          </a:prstGeom>
          <a:noFill/>
          <a:ln w="9525">
            <a:noFill/>
            <a:miter lim="800000"/>
          </a:ln>
        </p:spPr>
        <p:txBody>
          <a:bodyPr wrap="none" lIns="92075" tIns="46038" rIns="92075" bIns="46038">
            <a:spAutoFit/>
          </a:bodyPr>
          <a:lstStyle/>
          <a:p>
            <a:endParaRPr lang="en-US" sz="2400"/>
          </a:p>
        </p:txBody>
      </p:sp>
      <p:sp>
        <p:nvSpPr>
          <p:cNvPr id="28685" name="Rectangle 11"/>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6" name="Rectangle 12"/>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7" name="Rectangle 21"/>
          <p:cNvSpPr>
            <a:spLocks noChangeArrowheads="1"/>
          </p:cNvSpPr>
          <p:nvPr/>
        </p:nvSpPr>
        <p:spPr bwMode="auto">
          <a:xfrm>
            <a:off x="1125538"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8" name="Rectangle 22"/>
          <p:cNvSpPr>
            <a:spLocks noChangeArrowheads="1"/>
          </p:cNvSpPr>
          <p:nvPr/>
        </p:nvSpPr>
        <p:spPr bwMode="auto">
          <a:xfrm>
            <a:off x="3563938"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89" name="Rectangle 23"/>
          <p:cNvSpPr>
            <a:spLocks noChangeArrowheads="1"/>
          </p:cNvSpPr>
          <p:nvPr/>
        </p:nvSpPr>
        <p:spPr bwMode="auto">
          <a:xfrm>
            <a:off x="2514600" y="304800"/>
            <a:ext cx="4648200" cy="733425"/>
          </a:xfrm>
          <a:prstGeom prst="rect">
            <a:avLst/>
          </a:prstGeom>
          <a:solidFill>
            <a:srgbClr val="FFCC00"/>
          </a:solidFill>
          <a:ln w="12700">
            <a:solidFill>
              <a:schemeClr val="tx1"/>
            </a:solidFill>
            <a:miter lim="800000"/>
          </a:ln>
        </p:spPr>
        <p:txBody>
          <a:bodyPr wrap="none" lIns="90488" tIns="44450" rIns="90488" bIns="44450" anchor="ctr"/>
          <a:lstStyle/>
          <a:p>
            <a:pPr algn="ctr" eaLnBrk="0" hangingPunct="0"/>
            <a:r>
              <a:rPr lang="en-US" sz="2000" b="1"/>
              <a:t>JASA MANAJEMEN</a:t>
            </a:r>
          </a:p>
        </p:txBody>
      </p:sp>
      <p:sp>
        <p:nvSpPr>
          <p:cNvPr id="28690" name="Rectangle 24"/>
          <p:cNvSpPr>
            <a:spLocks noChangeArrowheads="1"/>
          </p:cNvSpPr>
          <p:nvPr/>
        </p:nvSpPr>
        <p:spPr bwMode="auto">
          <a:xfrm>
            <a:off x="596900" y="1793875"/>
            <a:ext cx="3265488" cy="2984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8691" name="AutoShape 25"/>
          <p:cNvSpPr>
            <a:spLocks noChangeArrowheads="1"/>
          </p:cNvSpPr>
          <p:nvPr/>
        </p:nvSpPr>
        <p:spPr bwMode="auto">
          <a:xfrm>
            <a:off x="2057400" y="1905000"/>
            <a:ext cx="5334000" cy="1076325"/>
          </a:xfrm>
          <a:prstGeom prst="roundRect">
            <a:avLst>
              <a:gd name="adj" fmla="val 3403"/>
            </a:avLst>
          </a:prstGeom>
          <a:solidFill>
            <a:srgbClr val="FFCC99"/>
          </a:solidFill>
          <a:ln w="12700">
            <a:solidFill>
              <a:schemeClr val="tx1"/>
            </a:solidFill>
            <a:round/>
          </a:ln>
        </p:spPr>
        <p:txBody>
          <a:bodyPr wrap="none" lIns="90488" tIns="44450" rIns="90488" bIns="44450" anchor="ctr"/>
          <a:lstStyle/>
          <a:p>
            <a:pPr algn="ctr" eaLnBrk="0" hangingPunct="0"/>
            <a:r>
              <a:rPr lang="en-US" b="1"/>
              <a:t>PEMBERIAN JASA </a:t>
            </a:r>
          </a:p>
          <a:p>
            <a:pPr algn="ctr" eaLnBrk="0" hangingPunct="0"/>
            <a:r>
              <a:rPr lang="en-US" b="1"/>
              <a:t>DENGAN IKUT SERTA SECARA LANGSUNG </a:t>
            </a:r>
          </a:p>
          <a:p>
            <a:pPr algn="ctr" eaLnBrk="0" hangingPunct="0"/>
            <a:r>
              <a:rPr lang="en-US" b="1"/>
              <a:t>DALAM MELAKSANAKAN MANAJEMEN</a:t>
            </a:r>
          </a:p>
        </p:txBody>
      </p:sp>
      <p:sp>
        <p:nvSpPr>
          <p:cNvPr id="28692" name="AutoShape 27"/>
          <p:cNvSpPr>
            <a:spLocks noChangeArrowheads="1"/>
          </p:cNvSpPr>
          <p:nvPr/>
        </p:nvSpPr>
        <p:spPr bwMode="auto">
          <a:xfrm>
            <a:off x="2133600" y="3657600"/>
            <a:ext cx="5257800" cy="862013"/>
          </a:xfrm>
          <a:prstGeom prst="roundRect">
            <a:avLst>
              <a:gd name="adj" fmla="val 4745"/>
            </a:avLst>
          </a:prstGeom>
          <a:solidFill>
            <a:srgbClr val="FFCCCC"/>
          </a:solidFill>
          <a:ln w="12700">
            <a:solidFill>
              <a:schemeClr val="tx1"/>
            </a:solidFill>
            <a:round/>
          </a:ln>
        </p:spPr>
        <p:txBody>
          <a:bodyPr wrap="none" lIns="90488" tIns="44450" rIns="90488" bIns="44450" anchor="ctr"/>
          <a:lstStyle/>
          <a:p>
            <a:pPr algn="ctr" eaLnBrk="0" hangingPunct="0"/>
            <a:r>
              <a:rPr lang="en-US" b="1"/>
              <a:t>MENDAPATKAN BALAS JASA </a:t>
            </a:r>
          </a:p>
          <a:p>
            <a:pPr algn="ctr" eaLnBrk="0" hangingPunct="0"/>
            <a:r>
              <a:rPr lang="en-US" b="1"/>
              <a:t>BERUPA </a:t>
            </a:r>
          </a:p>
        </p:txBody>
      </p:sp>
      <p:sp>
        <p:nvSpPr>
          <p:cNvPr id="28693" name="AutoShape 28"/>
          <p:cNvSpPr>
            <a:spLocks noChangeArrowheads="1"/>
          </p:cNvSpPr>
          <p:nvPr/>
        </p:nvSpPr>
        <p:spPr bwMode="auto">
          <a:xfrm>
            <a:off x="2209800" y="5257800"/>
            <a:ext cx="5257800" cy="819150"/>
          </a:xfrm>
          <a:prstGeom prst="roundRect">
            <a:avLst>
              <a:gd name="adj" fmla="val 3431"/>
            </a:avLst>
          </a:prstGeom>
          <a:solidFill>
            <a:srgbClr val="FFFFCC"/>
          </a:solidFill>
          <a:ln w="12700">
            <a:solidFill>
              <a:schemeClr val="tx1"/>
            </a:solidFill>
            <a:round/>
          </a:ln>
        </p:spPr>
        <p:txBody>
          <a:bodyPr wrap="none" lIns="90488" tIns="44450" rIns="90488" bIns="44450" anchor="ctr"/>
          <a:lstStyle/>
          <a:p>
            <a:pPr algn="ctr" eaLnBrk="0" hangingPunct="0"/>
            <a:r>
              <a:rPr lang="en-US" b="1"/>
              <a:t>IMBALAN MANAJEMEN </a:t>
            </a:r>
          </a:p>
          <a:p>
            <a:pPr algn="ctr" eaLnBrk="0" hangingPunct="0"/>
            <a:r>
              <a:rPr lang="en-US" b="1"/>
              <a:t>(MANAGEMENT FEE)</a:t>
            </a:r>
          </a:p>
        </p:txBody>
      </p:sp>
      <p:sp>
        <p:nvSpPr>
          <p:cNvPr id="28694" name="AutoShape 29"/>
          <p:cNvSpPr>
            <a:spLocks noChangeArrowheads="1"/>
          </p:cNvSpPr>
          <p:nvPr/>
        </p:nvSpPr>
        <p:spPr bwMode="auto">
          <a:xfrm>
            <a:off x="3962400" y="3124200"/>
            <a:ext cx="1963738" cy="419100"/>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8695" name="AutoShape 30"/>
          <p:cNvSpPr>
            <a:spLocks noChangeArrowheads="1"/>
          </p:cNvSpPr>
          <p:nvPr/>
        </p:nvSpPr>
        <p:spPr bwMode="auto">
          <a:xfrm>
            <a:off x="3962400" y="4724400"/>
            <a:ext cx="1963738" cy="419100"/>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8696" name="AutoShape 31"/>
          <p:cNvSpPr>
            <a:spLocks noChangeArrowheads="1"/>
          </p:cNvSpPr>
          <p:nvPr/>
        </p:nvSpPr>
        <p:spPr bwMode="auto">
          <a:xfrm>
            <a:off x="3962400" y="1219200"/>
            <a:ext cx="1963738" cy="495300"/>
          </a:xfrm>
          <a:prstGeom prst="downArrow">
            <a:avLst>
              <a:gd name="adj1" fmla="val 75009"/>
              <a:gd name="adj2" fmla="val 50014"/>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9700" name="Rectangle 2"/>
          <p:cNvSpPr>
            <a:spLocks noChangeArrowheads="1"/>
          </p:cNvSpPr>
          <p:nvPr/>
        </p:nvSpPr>
        <p:spPr bwMode="auto">
          <a:xfrm>
            <a:off x="279400" y="7620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9701" name="Rectangle 3"/>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02" name="Rectangle 4"/>
          <p:cNvSpPr>
            <a:spLocks noChangeArrowheads="1"/>
          </p:cNvSpPr>
          <p:nvPr/>
        </p:nvSpPr>
        <p:spPr bwMode="auto">
          <a:xfrm>
            <a:off x="3149600"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03" name="Rectangle 5"/>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04" name="Rectangle 6"/>
          <p:cNvSpPr>
            <a:spLocks noChangeArrowheads="1"/>
          </p:cNvSpPr>
          <p:nvPr/>
        </p:nvSpPr>
        <p:spPr bwMode="auto">
          <a:xfrm>
            <a:off x="3149600"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05" name="Rectangle 7"/>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06" name="Rectangle 8"/>
          <p:cNvSpPr>
            <a:spLocks noChangeArrowheads="1"/>
          </p:cNvSpPr>
          <p:nvPr/>
        </p:nvSpPr>
        <p:spPr bwMode="auto">
          <a:xfrm>
            <a:off x="3149600"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07" name="Line 9"/>
          <p:cNvSpPr>
            <a:spLocks noChangeShapeType="1"/>
          </p:cNvSpPr>
          <p:nvPr/>
        </p:nvSpPr>
        <p:spPr bwMode="auto">
          <a:xfrm flipH="1">
            <a:off x="4513263" y="6338888"/>
            <a:ext cx="58737" cy="161925"/>
          </a:xfrm>
          <a:prstGeom prst="line">
            <a:avLst/>
          </a:prstGeom>
          <a:noFill/>
          <a:ln w="9525">
            <a:noFill/>
            <a:round/>
            <a:headEnd type="none" w="sm" len="sm"/>
            <a:tailEnd type="none" w="sm" len="sm"/>
          </a:ln>
        </p:spPr>
        <p:txBody>
          <a:bodyPr wrap="none" anchor="ctr"/>
          <a:lstStyle/>
          <a:p>
            <a:endParaRPr lang="en-US"/>
          </a:p>
        </p:txBody>
      </p:sp>
      <p:sp>
        <p:nvSpPr>
          <p:cNvPr id="29708" name="Rectangle 10"/>
          <p:cNvSpPr>
            <a:spLocks noChangeArrowheads="1"/>
          </p:cNvSpPr>
          <p:nvPr/>
        </p:nvSpPr>
        <p:spPr bwMode="auto">
          <a:xfrm>
            <a:off x="2316163" y="1003300"/>
            <a:ext cx="184150" cy="457200"/>
          </a:xfrm>
          <a:prstGeom prst="rect">
            <a:avLst/>
          </a:prstGeom>
          <a:noFill/>
          <a:ln w="9525">
            <a:noFill/>
            <a:miter lim="800000"/>
          </a:ln>
        </p:spPr>
        <p:txBody>
          <a:bodyPr wrap="none" lIns="92075" tIns="46038" rIns="92075" bIns="46038">
            <a:spAutoFit/>
          </a:bodyPr>
          <a:lstStyle/>
          <a:p>
            <a:endParaRPr lang="en-US" sz="2400"/>
          </a:p>
        </p:txBody>
      </p:sp>
      <p:sp>
        <p:nvSpPr>
          <p:cNvPr id="29709" name="Rectangle 11"/>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0" name="Rectangle 12"/>
          <p:cNvSpPr>
            <a:spLocks noChangeArrowheads="1"/>
          </p:cNvSpPr>
          <p:nvPr/>
        </p:nvSpPr>
        <p:spPr bwMode="auto">
          <a:xfrm>
            <a:off x="3149600"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1" name="Rectangle 13"/>
          <p:cNvSpPr>
            <a:spLocks noChangeArrowheads="1"/>
          </p:cNvSpPr>
          <p:nvPr/>
        </p:nvSpPr>
        <p:spPr bwMode="auto">
          <a:xfrm>
            <a:off x="1125538"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2" name="Rectangle 14"/>
          <p:cNvSpPr>
            <a:spLocks noChangeArrowheads="1"/>
          </p:cNvSpPr>
          <p:nvPr/>
        </p:nvSpPr>
        <p:spPr bwMode="auto">
          <a:xfrm>
            <a:off x="3563938"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3" name="Rectangle 16"/>
          <p:cNvSpPr>
            <a:spLocks noChangeArrowheads="1"/>
          </p:cNvSpPr>
          <p:nvPr/>
        </p:nvSpPr>
        <p:spPr bwMode="auto">
          <a:xfrm>
            <a:off x="596900" y="2289175"/>
            <a:ext cx="3265488" cy="2984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4" name="Rectangle 46"/>
          <p:cNvSpPr>
            <a:spLocks noChangeArrowheads="1"/>
          </p:cNvSpPr>
          <p:nvPr/>
        </p:nvSpPr>
        <p:spPr bwMode="auto">
          <a:xfrm>
            <a:off x="279400" y="7620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9715" name="Rectangle 47"/>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6" name="Rectangle 48"/>
          <p:cNvSpPr>
            <a:spLocks noChangeArrowheads="1"/>
          </p:cNvSpPr>
          <p:nvPr/>
        </p:nvSpPr>
        <p:spPr bwMode="auto">
          <a:xfrm>
            <a:off x="3149600"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7" name="Rectangle 49"/>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8" name="Rectangle 50"/>
          <p:cNvSpPr>
            <a:spLocks noChangeArrowheads="1"/>
          </p:cNvSpPr>
          <p:nvPr/>
        </p:nvSpPr>
        <p:spPr bwMode="auto">
          <a:xfrm>
            <a:off x="3149600"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19" name="Rectangle 51"/>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20" name="Rectangle 52"/>
          <p:cNvSpPr>
            <a:spLocks noChangeArrowheads="1"/>
          </p:cNvSpPr>
          <p:nvPr/>
        </p:nvSpPr>
        <p:spPr bwMode="auto">
          <a:xfrm>
            <a:off x="3149600"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21" name="Line 53"/>
          <p:cNvSpPr>
            <a:spLocks noChangeShapeType="1"/>
          </p:cNvSpPr>
          <p:nvPr/>
        </p:nvSpPr>
        <p:spPr bwMode="auto">
          <a:xfrm flipH="1">
            <a:off x="4513263" y="6338888"/>
            <a:ext cx="58737" cy="161925"/>
          </a:xfrm>
          <a:prstGeom prst="line">
            <a:avLst/>
          </a:prstGeom>
          <a:noFill/>
          <a:ln w="9525">
            <a:noFill/>
            <a:round/>
            <a:headEnd type="none" w="sm" len="sm"/>
            <a:tailEnd type="none" w="sm" len="sm"/>
          </a:ln>
        </p:spPr>
        <p:txBody>
          <a:bodyPr wrap="none" anchor="ctr"/>
          <a:lstStyle/>
          <a:p>
            <a:endParaRPr lang="en-US"/>
          </a:p>
        </p:txBody>
      </p:sp>
      <p:sp>
        <p:nvSpPr>
          <p:cNvPr id="29722" name="Rectangle 54"/>
          <p:cNvSpPr>
            <a:spLocks noChangeArrowheads="1"/>
          </p:cNvSpPr>
          <p:nvPr/>
        </p:nvSpPr>
        <p:spPr bwMode="auto">
          <a:xfrm>
            <a:off x="2316163" y="1003300"/>
            <a:ext cx="184150" cy="457200"/>
          </a:xfrm>
          <a:prstGeom prst="rect">
            <a:avLst/>
          </a:prstGeom>
          <a:noFill/>
          <a:ln w="9525">
            <a:noFill/>
            <a:miter lim="800000"/>
          </a:ln>
        </p:spPr>
        <p:txBody>
          <a:bodyPr wrap="none" lIns="92075" tIns="46038" rIns="92075" bIns="46038">
            <a:spAutoFit/>
          </a:bodyPr>
          <a:lstStyle/>
          <a:p>
            <a:endParaRPr lang="en-US" sz="2400"/>
          </a:p>
        </p:txBody>
      </p:sp>
      <p:sp>
        <p:nvSpPr>
          <p:cNvPr id="29723" name="Rectangle 55"/>
          <p:cNvSpPr>
            <a:spLocks noChangeArrowheads="1"/>
          </p:cNvSpPr>
          <p:nvPr/>
        </p:nvSpPr>
        <p:spPr bwMode="auto">
          <a:xfrm>
            <a:off x="711200"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24" name="Rectangle 57"/>
          <p:cNvSpPr>
            <a:spLocks noChangeArrowheads="1"/>
          </p:cNvSpPr>
          <p:nvPr/>
        </p:nvSpPr>
        <p:spPr bwMode="auto">
          <a:xfrm>
            <a:off x="1125538" y="6724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25" name="Rectangle 58"/>
          <p:cNvSpPr>
            <a:spLocks noChangeArrowheads="1"/>
          </p:cNvSpPr>
          <p:nvPr/>
        </p:nvSpPr>
        <p:spPr bwMode="auto">
          <a:xfrm>
            <a:off x="3563938" y="6724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26" name="Rectangle 59"/>
          <p:cNvSpPr>
            <a:spLocks noChangeArrowheads="1"/>
          </p:cNvSpPr>
          <p:nvPr/>
        </p:nvSpPr>
        <p:spPr bwMode="auto">
          <a:xfrm>
            <a:off x="1524000" y="533400"/>
            <a:ext cx="6604000" cy="566738"/>
          </a:xfrm>
          <a:prstGeom prst="rect">
            <a:avLst/>
          </a:prstGeom>
          <a:solidFill>
            <a:srgbClr val="FFCC00"/>
          </a:solidFill>
          <a:ln w="12700">
            <a:solidFill>
              <a:schemeClr val="tx1"/>
            </a:solidFill>
            <a:miter lim="800000"/>
          </a:ln>
        </p:spPr>
        <p:txBody>
          <a:bodyPr wrap="none" lIns="90488" tIns="44450" rIns="90488" bIns="44450" anchor="ctr"/>
          <a:lstStyle/>
          <a:p>
            <a:pPr algn="ctr" eaLnBrk="0" hangingPunct="0"/>
            <a:r>
              <a:rPr lang="en-US" sz="2000" b="1"/>
              <a:t>JASA PENUNJANG DI BIDANG </a:t>
            </a:r>
          </a:p>
          <a:p>
            <a:pPr algn="ctr" eaLnBrk="0" hangingPunct="0"/>
            <a:r>
              <a:rPr lang="en-US" sz="2000" b="1"/>
              <a:t>PENERBANGAN BANDAR UDARA</a:t>
            </a:r>
          </a:p>
        </p:txBody>
      </p:sp>
      <p:sp>
        <p:nvSpPr>
          <p:cNvPr id="29727" name="Rectangle 60"/>
          <p:cNvSpPr>
            <a:spLocks noChangeArrowheads="1"/>
          </p:cNvSpPr>
          <p:nvPr/>
        </p:nvSpPr>
        <p:spPr bwMode="auto">
          <a:xfrm>
            <a:off x="596900" y="2289175"/>
            <a:ext cx="3265488" cy="2984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9728" name="AutoShape 61"/>
          <p:cNvSpPr>
            <a:spLocks noChangeArrowheads="1"/>
          </p:cNvSpPr>
          <p:nvPr/>
        </p:nvSpPr>
        <p:spPr bwMode="auto">
          <a:xfrm>
            <a:off x="1422400" y="1581150"/>
            <a:ext cx="7416800" cy="1828800"/>
          </a:xfrm>
          <a:prstGeom prst="roundRect">
            <a:avLst>
              <a:gd name="adj" fmla="val 3403"/>
            </a:avLst>
          </a:prstGeom>
          <a:solidFill>
            <a:srgbClr val="FFCC99"/>
          </a:solidFill>
          <a:ln w="12700">
            <a:solidFill>
              <a:schemeClr val="tx1"/>
            </a:solidFill>
            <a:round/>
          </a:ln>
        </p:spPr>
        <p:txBody>
          <a:bodyPr wrap="none" lIns="90488" tIns="44450" rIns="90488" bIns="44450" anchor="ctr"/>
          <a:lstStyle/>
          <a:p>
            <a:pPr marL="95250" indent="-95250" eaLnBrk="0" hangingPunct="0"/>
            <a:r>
              <a:rPr lang="en-US" sz="1400" b="1" dirty="0"/>
              <a:t>                    </a:t>
            </a:r>
          </a:p>
          <a:p>
            <a:pPr marL="95250" indent="-95250" eaLnBrk="0" hangingPunct="0">
              <a:spcBef>
                <a:spcPct val="30000"/>
              </a:spcBef>
              <a:buFontTx/>
              <a:buChar char="•"/>
            </a:pPr>
            <a:r>
              <a:rPr lang="en-US" sz="1200" b="1" dirty="0"/>
              <a:t>JASA PENDARATAN, PENEMPATAN, PENYIMPAANAN PESAWAT UDARA DAN </a:t>
            </a:r>
          </a:p>
          <a:p>
            <a:pPr marL="95250" indent="-95250" eaLnBrk="0" hangingPunct="0"/>
            <a:r>
              <a:rPr lang="en-US" sz="1200" b="1" dirty="0"/>
              <a:t>  JASA LAINNYA SEHUBUNGAN DENGAN PENDARATAN PESAWAT UDARA</a:t>
            </a:r>
          </a:p>
          <a:p>
            <a:pPr marL="95250" indent="-95250" eaLnBrk="0" hangingPunct="0">
              <a:buFontTx/>
              <a:buChar char="•"/>
            </a:pPr>
            <a:r>
              <a:rPr lang="en-US" sz="1200" b="1" dirty="0"/>
              <a:t>JASA PENGGUNAAN JEMBATAN PINTU </a:t>
            </a:r>
          </a:p>
          <a:p>
            <a:pPr marL="95250" indent="-95250" eaLnBrk="0" hangingPunct="0">
              <a:buFontTx/>
              <a:buChar char="•"/>
            </a:pPr>
            <a:r>
              <a:rPr lang="en-US" sz="1200" b="1" dirty="0"/>
              <a:t>JASA GROUND HANDLING</a:t>
            </a:r>
          </a:p>
          <a:p>
            <a:pPr marL="95250" indent="-95250" eaLnBrk="0" hangingPunct="0">
              <a:buFontTx/>
              <a:buChar char="•"/>
            </a:pPr>
            <a:r>
              <a:rPr lang="en-US" sz="1200" b="1" dirty="0"/>
              <a:t>JASA PENUNJANG LAINNYA DI BIDANG AERONAUTIKA </a:t>
            </a:r>
          </a:p>
        </p:txBody>
      </p:sp>
      <p:sp>
        <p:nvSpPr>
          <p:cNvPr id="29729" name="Rectangle 71"/>
          <p:cNvSpPr>
            <a:spLocks noChangeArrowheads="1"/>
          </p:cNvSpPr>
          <p:nvPr/>
        </p:nvSpPr>
        <p:spPr bwMode="auto">
          <a:xfrm>
            <a:off x="2946400" y="1638300"/>
            <a:ext cx="3352800" cy="2286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9730" name="Rectangle 72"/>
          <p:cNvSpPr>
            <a:spLocks noChangeArrowheads="1"/>
          </p:cNvSpPr>
          <p:nvPr/>
        </p:nvSpPr>
        <p:spPr bwMode="auto">
          <a:xfrm>
            <a:off x="3216275" y="1562100"/>
            <a:ext cx="2538413" cy="336550"/>
          </a:xfrm>
          <a:prstGeom prst="rect">
            <a:avLst/>
          </a:prstGeom>
          <a:noFill/>
          <a:ln w="9525">
            <a:noFill/>
            <a:miter lim="800000"/>
          </a:ln>
        </p:spPr>
        <p:txBody>
          <a:bodyPr wrap="none">
            <a:spAutoFit/>
          </a:bodyPr>
          <a:lstStyle/>
          <a:p>
            <a:pPr eaLnBrk="0" hangingPunct="0"/>
            <a:r>
              <a:rPr lang="en-US" sz="1600" b="1"/>
              <a:t>BIDANG AERONAUTIKA</a:t>
            </a:r>
          </a:p>
        </p:txBody>
      </p:sp>
      <p:sp>
        <p:nvSpPr>
          <p:cNvPr id="29731" name="Line 73"/>
          <p:cNvSpPr>
            <a:spLocks noChangeShapeType="1"/>
          </p:cNvSpPr>
          <p:nvPr/>
        </p:nvSpPr>
        <p:spPr bwMode="auto">
          <a:xfrm>
            <a:off x="1422400" y="1866900"/>
            <a:ext cx="7416800" cy="0"/>
          </a:xfrm>
          <a:prstGeom prst="line">
            <a:avLst/>
          </a:prstGeom>
          <a:noFill/>
          <a:ln w="9525">
            <a:solidFill>
              <a:schemeClr val="tx1"/>
            </a:solidFill>
            <a:round/>
          </a:ln>
        </p:spPr>
        <p:txBody>
          <a:bodyPr wrap="none" anchor="ctr"/>
          <a:lstStyle/>
          <a:p>
            <a:endParaRPr lang="en-US"/>
          </a:p>
        </p:txBody>
      </p:sp>
      <p:sp>
        <p:nvSpPr>
          <p:cNvPr id="29732" name="AutoShape 74"/>
          <p:cNvSpPr>
            <a:spLocks noChangeArrowheads="1"/>
          </p:cNvSpPr>
          <p:nvPr/>
        </p:nvSpPr>
        <p:spPr bwMode="auto">
          <a:xfrm>
            <a:off x="1422400" y="3524250"/>
            <a:ext cx="7416800" cy="1828800"/>
          </a:xfrm>
          <a:prstGeom prst="roundRect">
            <a:avLst>
              <a:gd name="adj" fmla="val 3403"/>
            </a:avLst>
          </a:prstGeom>
          <a:solidFill>
            <a:srgbClr val="FFCC99"/>
          </a:solidFill>
          <a:ln w="12700">
            <a:solidFill>
              <a:schemeClr val="tx1"/>
            </a:solidFill>
            <a:round/>
          </a:ln>
        </p:spPr>
        <p:txBody>
          <a:bodyPr wrap="none" lIns="90488" tIns="44450" rIns="90488" bIns="44450" anchor="ctr"/>
          <a:lstStyle/>
          <a:p>
            <a:pPr marL="95250" indent="-95250" eaLnBrk="0" hangingPunct="0"/>
            <a:r>
              <a:rPr lang="en-US" sz="1600" b="1" dirty="0"/>
              <a:t>                   </a:t>
            </a:r>
            <a:r>
              <a:rPr lang="en-US" sz="1400" b="1" dirty="0"/>
              <a:t> </a:t>
            </a:r>
          </a:p>
          <a:p>
            <a:pPr marL="95250" indent="-95250" eaLnBrk="0" hangingPunct="0">
              <a:buFontTx/>
              <a:buChar char="•"/>
            </a:pPr>
            <a:r>
              <a:rPr lang="en-US" sz="1400" b="1" dirty="0"/>
              <a:t> </a:t>
            </a:r>
            <a:r>
              <a:rPr lang="id-ID" sz="1400" b="1" dirty="0"/>
              <a:t>JA</a:t>
            </a:r>
            <a:r>
              <a:rPr lang="en-US" sz="1400" b="1" dirty="0"/>
              <a:t>SA CATERING DI PESAWAT DAN JASA PEMBERSIHAN PANTRY </a:t>
            </a:r>
          </a:p>
          <a:p>
            <a:pPr marL="95250" indent="-95250" eaLnBrk="0" hangingPunct="0"/>
            <a:r>
              <a:rPr lang="en-US" sz="1400" b="1" dirty="0"/>
              <a:t>  PESAWAT </a:t>
            </a:r>
          </a:p>
          <a:p>
            <a:pPr marL="95250" indent="-95250" eaLnBrk="0" hangingPunct="0">
              <a:buFontTx/>
              <a:buChar char="•"/>
            </a:pPr>
            <a:r>
              <a:rPr lang="en-US" sz="1400" b="1" dirty="0"/>
              <a:t>JASA PENUNJANG LAIN DI BIDANG NON- AERONAUTIKA </a:t>
            </a:r>
          </a:p>
        </p:txBody>
      </p:sp>
      <p:sp>
        <p:nvSpPr>
          <p:cNvPr id="29733" name="Rectangle 75"/>
          <p:cNvSpPr>
            <a:spLocks noChangeArrowheads="1"/>
          </p:cNvSpPr>
          <p:nvPr/>
        </p:nvSpPr>
        <p:spPr bwMode="auto">
          <a:xfrm>
            <a:off x="2540000" y="3581400"/>
            <a:ext cx="4470400" cy="28575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9734" name="Line 76"/>
          <p:cNvSpPr>
            <a:spLocks noChangeShapeType="1"/>
          </p:cNvSpPr>
          <p:nvPr/>
        </p:nvSpPr>
        <p:spPr bwMode="auto">
          <a:xfrm>
            <a:off x="1422400" y="3867150"/>
            <a:ext cx="7416800" cy="0"/>
          </a:xfrm>
          <a:prstGeom prst="line">
            <a:avLst/>
          </a:prstGeom>
          <a:noFill/>
          <a:ln w="9525">
            <a:solidFill>
              <a:schemeClr val="tx1"/>
            </a:solidFill>
            <a:round/>
          </a:ln>
        </p:spPr>
        <p:txBody>
          <a:bodyPr wrap="none" anchor="ctr"/>
          <a:lstStyle/>
          <a:p>
            <a:endParaRPr lang="en-US"/>
          </a:p>
        </p:txBody>
      </p:sp>
      <p:sp>
        <p:nvSpPr>
          <p:cNvPr id="29735" name="Rectangle 77"/>
          <p:cNvSpPr>
            <a:spLocks noChangeArrowheads="1"/>
          </p:cNvSpPr>
          <p:nvPr/>
        </p:nvSpPr>
        <p:spPr bwMode="auto">
          <a:xfrm>
            <a:off x="2744788" y="3581400"/>
            <a:ext cx="3057525" cy="336550"/>
          </a:xfrm>
          <a:prstGeom prst="rect">
            <a:avLst/>
          </a:prstGeom>
          <a:noFill/>
          <a:ln w="9525">
            <a:noFill/>
            <a:miter lim="800000"/>
          </a:ln>
        </p:spPr>
        <p:txBody>
          <a:bodyPr wrap="none">
            <a:spAutoFit/>
          </a:bodyPr>
          <a:lstStyle/>
          <a:p>
            <a:pPr eaLnBrk="0" hangingPunct="0"/>
            <a:r>
              <a:rPr lang="en-US" sz="1600" b="1"/>
              <a:t>BIDANG NON-AERONAUTIKA</a:t>
            </a:r>
          </a:p>
        </p:txBody>
      </p:sp>
      <p:sp>
        <p:nvSpPr>
          <p:cNvPr id="51" name="Rectangle 50"/>
          <p:cNvSpPr/>
          <p:nvPr/>
        </p:nvSpPr>
        <p:spPr>
          <a:xfrm>
            <a:off x="685800" y="838200"/>
            <a:ext cx="228600" cy="411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2" name="Right Arrow 51"/>
          <p:cNvSpPr/>
          <p:nvPr/>
        </p:nvSpPr>
        <p:spPr>
          <a:xfrm>
            <a:off x="914400" y="4495800"/>
            <a:ext cx="457200" cy="609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 name="Right Arrow 52"/>
          <p:cNvSpPr/>
          <p:nvPr/>
        </p:nvSpPr>
        <p:spPr>
          <a:xfrm>
            <a:off x="914400" y="2362200"/>
            <a:ext cx="457200" cy="6096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Rectangle 53"/>
          <p:cNvSpPr/>
          <p:nvPr/>
        </p:nvSpPr>
        <p:spPr>
          <a:xfrm>
            <a:off x="685800" y="685800"/>
            <a:ext cx="838200" cy="2286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326660" name="AutoShape 4"/>
          <p:cNvSpPr>
            <a:spLocks noChangeArrowheads="1"/>
          </p:cNvSpPr>
          <p:nvPr/>
        </p:nvSpPr>
        <p:spPr bwMode="auto">
          <a:xfrm>
            <a:off x="2362200" y="381000"/>
            <a:ext cx="4657725" cy="685800"/>
          </a:xfrm>
          <a:prstGeom prst="roundRect">
            <a:avLst>
              <a:gd name="adj" fmla="val 12477"/>
            </a:avLst>
          </a:prstGeom>
          <a:solidFill>
            <a:srgbClr val="FFCC99"/>
          </a:solidFill>
          <a:ln w="12700">
            <a:noFill/>
            <a:round/>
          </a:ln>
          <a:effectLst/>
        </p:spPr>
        <p:txBody>
          <a:bodyPr wrap="none" lIns="90488" tIns="44450" rIns="90488" bIns="44450" anchor="ctr"/>
          <a:lstStyle/>
          <a:p>
            <a:pPr algn="ctr" eaLnBrk="0" hangingPunct="0">
              <a:defRPr/>
            </a:pPr>
            <a:r>
              <a:rPr lang="en-US" sz="2000" b="1">
                <a:solidFill>
                  <a:srgbClr val="111111"/>
                </a:solidFill>
                <a:effectLst>
                  <a:outerShdw blurRad="38100" dist="38100" dir="2700000" algn="tl">
                    <a:srgbClr val="000000"/>
                  </a:outerShdw>
                </a:effectLst>
                <a:cs typeface="+mn-cs"/>
              </a:rPr>
              <a:t>JASA PENYELIDIKAN DAN </a:t>
            </a:r>
          </a:p>
          <a:p>
            <a:pPr algn="ctr" eaLnBrk="0" hangingPunct="0">
              <a:defRPr/>
            </a:pPr>
            <a:r>
              <a:rPr lang="en-US" sz="2000" b="1">
                <a:solidFill>
                  <a:srgbClr val="111111"/>
                </a:solidFill>
                <a:effectLst>
                  <a:outerShdw blurRad="38100" dist="38100" dir="2700000" algn="tl">
                    <a:srgbClr val="000000"/>
                  </a:outerShdw>
                </a:effectLst>
                <a:cs typeface="+mn-cs"/>
              </a:rPr>
              <a:t>KEAMANAN </a:t>
            </a:r>
          </a:p>
        </p:txBody>
      </p:sp>
      <p:sp>
        <p:nvSpPr>
          <p:cNvPr id="326661" name="AutoShape 5"/>
          <p:cNvSpPr>
            <a:spLocks noChangeArrowheads="1"/>
          </p:cNvSpPr>
          <p:nvPr/>
        </p:nvSpPr>
        <p:spPr bwMode="auto">
          <a:xfrm>
            <a:off x="523875" y="1447800"/>
            <a:ext cx="8315325" cy="1428750"/>
          </a:xfrm>
          <a:prstGeom prst="roundRect">
            <a:avLst>
              <a:gd name="adj" fmla="val 12477"/>
            </a:avLst>
          </a:prstGeom>
          <a:gradFill rotWithShape="1">
            <a:gsLst>
              <a:gs pos="0">
                <a:srgbClr val="DDDDDD"/>
              </a:gs>
              <a:gs pos="50000">
                <a:srgbClr val="FFE9E9"/>
              </a:gs>
              <a:gs pos="100000">
                <a:srgbClr val="DDDDDD"/>
              </a:gs>
            </a:gsLst>
            <a:lin ang="5400000" scaled="1"/>
          </a:gradFill>
          <a:ln w="12700">
            <a:solidFill>
              <a:schemeClr val="tx1"/>
            </a:solidFill>
            <a:round/>
          </a:ln>
          <a:effectLst>
            <a:outerShdw dist="107763" dir="18900000" algn="ctr" rotWithShape="0">
              <a:schemeClr val="bg2">
                <a:alpha val="50000"/>
              </a:schemeClr>
            </a:outerShdw>
          </a:effectLst>
        </p:spPr>
        <p:txBody>
          <a:bodyPr wrap="none" anchor="ctr"/>
          <a:lstStyle/>
          <a:p>
            <a:pPr algn="ctr" eaLnBrk="0" hangingPunct="0">
              <a:defRPr/>
            </a:pPr>
            <a:r>
              <a:rPr lang="en-US" b="1">
                <a:solidFill>
                  <a:srgbClr val="000066"/>
                </a:solidFill>
                <a:cs typeface="+mn-cs"/>
              </a:rPr>
              <a:t>semua pemberian pelayanan penyelidikan, pengawasan, </a:t>
            </a:r>
          </a:p>
          <a:p>
            <a:pPr algn="ctr" eaLnBrk="0" hangingPunct="0">
              <a:defRPr/>
            </a:pPr>
            <a:r>
              <a:rPr lang="en-US" b="1">
                <a:solidFill>
                  <a:srgbClr val="000066"/>
                </a:solidFill>
                <a:cs typeface="+mn-cs"/>
              </a:rPr>
              <a:t>penjagaan, dan kegiatan atau perlindungan untuk </a:t>
            </a:r>
          </a:p>
          <a:p>
            <a:pPr algn="ctr" eaLnBrk="0" hangingPunct="0">
              <a:defRPr/>
            </a:pPr>
            <a:r>
              <a:rPr lang="en-US" b="1">
                <a:solidFill>
                  <a:srgbClr val="000066"/>
                </a:solidFill>
                <a:cs typeface="+mn-cs"/>
              </a:rPr>
              <a:t>keselamatan perorangan dan harta milik, termasuk</a:t>
            </a:r>
          </a:p>
          <a:p>
            <a:pPr algn="ctr" eaLnBrk="0" hangingPunct="0">
              <a:defRPr/>
            </a:pPr>
            <a:r>
              <a:rPr lang="en-US" b="1">
                <a:solidFill>
                  <a:srgbClr val="000066"/>
                </a:solidFill>
                <a:cs typeface="+mn-cs"/>
              </a:rPr>
              <a:t>penyelidikan latar belakang seseorang, pencarian jejak </a:t>
            </a:r>
          </a:p>
          <a:p>
            <a:pPr algn="ctr" eaLnBrk="0" hangingPunct="0">
              <a:defRPr/>
            </a:pPr>
            <a:r>
              <a:rPr lang="en-US" b="1">
                <a:solidFill>
                  <a:srgbClr val="000066"/>
                </a:solidFill>
                <a:cs typeface="+mn-cs"/>
              </a:rPr>
              <a:t>orang hilang, pencurian, dan penggelapan serta patroli</a:t>
            </a:r>
          </a:p>
        </p:txBody>
      </p:sp>
      <p:sp>
        <p:nvSpPr>
          <p:cNvPr id="30726" name="AutoShape 6"/>
          <p:cNvSpPr>
            <a:spLocks noChangeArrowheads="1"/>
          </p:cNvSpPr>
          <p:nvPr/>
        </p:nvSpPr>
        <p:spPr bwMode="auto">
          <a:xfrm>
            <a:off x="4114800" y="1066800"/>
            <a:ext cx="1101725" cy="223838"/>
          </a:xfrm>
          <a:prstGeom prst="downArrow">
            <a:avLst>
              <a:gd name="adj1" fmla="val 75009"/>
              <a:gd name="adj2" fmla="val 50023"/>
            </a:avLst>
          </a:prstGeom>
          <a:solidFill>
            <a:srgbClr val="660066"/>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30727" name="AutoShape 10"/>
          <p:cNvSpPr>
            <a:spLocks noChangeArrowheads="1"/>
          </p:cNvSpPr>
          <p:nvPr/>
        </p:nvSpPr>
        <p:spPr bwMode="auto">
          <a:xfrm>
            <a:off x="1676400" y="4495800"/>
            <a:ext cx="6324600" cy="1600200"/>
          </a:xfrm>
          <a:prstGeom prst="roundRect">
            <a:avLst>
              <a:gd name="adj" fmla="val 16667"/>
            </a:avLst>
          </a:prstGeom>
          <a:solidFill>
            <a:schemeClr val="bg2"/>
          </a:solidFill>
          <a:ln w="9525" algn="ctr">
            <a:solidFill>
              <a:schemeClr val="tx1"/>
            </a:solidFill>
            <a:round/>
          </a:ln>
        </p:spPr>
        <p:txBody>
          <a:bodyPr wrap="none" lIns="90488" tIns="44450" rIns="90488" bIns="44450" anchor="ctr"/>
          <a:lstStyle/>
          <a:p>
            <a:pPr algn="ctr" eaLnBrk="0" hangingPunct="0"/>
            <a:endParaRPr lang="en-US" sz="2400" b="1">
              <a:solidFill>
                <a:schemeClr val="bg1"/>
              </a:solidFill>
            </a:endParaRPr>
          </a:p>
        </p:txBody>
      </p:sp>
      <p:sp>
        <p:nvSpPr>
          <p:cNvPr id="30728" name="Text Box 11"/>
          <p:cNvSpPr txBox="1">
            <a:spLocks noChangeArrowheads="1"/>
          </p:cNvSpPr>
          <p:nvPr/>
        </p:nvSpPr>
        <p:spPr bwMode="auto">
          <a:xfrm>
            <a:off x="1889125" y="4654550"/>
            <a:ext cx="6019800" cy="1382713"/>
          </a:xfrm>
          <a:prstGeom prst="rect">
            <a:avLst/>
          </a:prstGeom>
          <a:noFill/>
          <a:ln w="12700" algn="ctr">
            <a:noFill/>
            <a:miter lim="800000"/>
          </a:ln>
        </p:spPr>
        <p:txBody>
          <a:bodyPr wrap="none" lIns="90488" tIns="44450" rIns="90488" bIns="44450">
            <a:spAutoFit/>
          </a:bodyPr>
          <a:lstStyle/>
          <a:p>
            <a:pPr algn="ctr" eaLnBrk="0" hangingPunct="0"/>
            <a:r>
              <a:rPr lang="en-US" sz="1400" b="1"/>
              <a:t>KEGIATAN USAHA YANG DILAKUKAN OLEH PENGUSAHA JASA </a:t>
            </a:r>
          </a:p>
          <a:p>
            <a:pPr algn="ctr" eaLnBrk="0" hangingPunct="0"/>
            <a:r>
              <a:rPr lang="en-US" sz="1400" b="1"/>
              <a:t>PENYELENGGARAAN KEGIATAN MELIPUTI ANTARA LAIN </a:t>
            </a:r>
          </a:p>
          <a:p>
            <a:pPr algn="ctr" eaLnBrk="0" hangingPunct="0"/>
            <a:r>
              <a:rPr lang="en-US" sz="1400" b="1"/>
              <a:t>PENYELENGGARAAN PAMERAN, KONVENSI, PEGELARAN MUSIK, </a:t>
            </a:r>
          </a:p>
          <a:p>
            <a:pPr algn="ctr" eaLnBrk="0" hangingPunct="0"/>
            <a:r>
              <a:rPr lang="en-US" sz="1400" b="1"/>
              <a:t>PESTA, SEMINAR, PELUNCURAN PRODUK, KONFERENSI PERS,</a:t>
            </a:r>
          </a:p>
          <a:p>
            <a:pPr algn="ctr" eaLnBrk="0" hangingPunct="0"/>
            <a:r>
              <a:rPr lang="en-US" sz="1400" b="1"/>
              <a:t>DAN KEGIATAN LAIN YANG MEMANFAATKAN </a:t>
            </a:r>
          </a:p>
          <a:p>
            <a:pPr algn="ctr" eaLnBrk="0" hangingPunct="0"/>
            <a:r>
              <a:rPr lang="en-US" sz="1400" b="1"/>
              <a:t>JASA PENYELENGGARAAN KEGIATAN </a:t>
            </a:r>
          </a:p>
        </p:txBody>
      </p:sp>
      <p:sp>
        <p:nvSpPr>
          <p:cNvPr id="326668" name="Text Box 12"/>
          <p:cNvSpPr txBox="1">
            <a:spLocks noChangeArrowheads="1"/>
          </p:cNvSpPr>
          <p:nvPr/>
        </p:nvSpPr>
        <p:spPr bwMode="auto">
          <a:xfrm>
            <a:off x="2133600" y="3352800"/>
            <a:ext cx="5327650" cy="674544"/>
          </a:xfrm>
          <a:prstGeom prst="rect">
            <a:avLst/>
          </a:prstGeom>
          <a:solidFill>
            <a:srgbClr val="FFFFCC"/>
          </a:solidFill>
          <a:ln w="9525" algn="ctr">
            <a:solidFill>
              <a:schemeClr val="tx1"/>
            </a:solidFill>
            <a:miter lim="800000"/>
          </a:ln>
          <a:effectLst/>
        </p:spPr>
        <p:txBody>
          <a:bodyPr lIns="90488" tIns="44450" rIns="90488" bIns="44450">
            <a:spAutoFit/>
          </a:bodyPr>
          <a:lstStyle/>
          <a:p>
            <a:pPr algn="ctr" eaLnBrk="0" hangingPunct="0">
              <a:defRPr/>
            </a:pPr>
            <a:r>
              <a:rPr lang="en-US" b="1" dirty="0">
                <a:effectLst>
                  <a:outerShdw blurRad="38100" dist="38100" dir="2700000" algn="tl">
                    <a:srgbClr val="FFFFFF"/>
                  </a:outerShdw>
                </a:effectLst>
                <a:cs typeface="+mn-cs"/>
              </a:rPr>
              <a:t>JASA PENYELENGGARAAN KEGIATAN</a:t>
            </a:r>
          </a:p>
          <a:p>
            <a:pPr algn="ctr" eaLnBrk="0" hangingPunct="0">
              <a:defRPr/>
            </a:pPr>
            <a:r>
              <a:rPr lang="en-US" b="1" dirty="0">
                <a:effectLst>
                  <a:outerShdw blurRad="38100" dist="38100" dir="2700000" algn="tl">
                    <a:srgbClr val="FFFFFF"/>
                  </a:outerShdw>
                </a:effectLst>
                <a:cs typeface="+mn-cs"/>
              </a:rPr>
              <a:t>(EVENT ORGANIZER</a:t>
            </a:r>
            <a:r>
              <a:rPr lang="en-US" sz="2000" b="1" dirty="0">
                <a:effectLst>
                  <a:outerShdw blurRad="38100" dist="38100" dir="2700000" algn="tl">
                    <a:srgbClr val="FFFFFF"/>
                  </a:outerShdw>
                </a:effectLst>
                <a:cs typeface="+mn-cs"/>
              </a:rPr>
              <a:t>)</a:t>
            </a:r>
          </a:p>
        </p:txBody>
      </p:sp>
      <p:sp>
        <p:nvSpPr>
          <p:cNvPr id="30730" name="AutoShape 13"/>
          <p:cNvSpPr>
            <a:spLocks noChangeArrowheads="1"/>
          </p:cNvSpPr>
          <p:nvPr/>
        </p:nvSpPr>
        <p:spPr bwMode="auto">
          <a:xfrm>
            <a:off x="4191000" y="4038600"/>
            <a:ext cx="1101725" cy="304800"/>
          </a:xfrm>
          <a:prstGeom prst="downArrow">
            <a:avLst>
              <a:gd name="adj1" fmla="val 75009"/>
              <a:gd name="adj2" fmla="val 50023"/>
            </a:avLst>
          </a:prstGeom>
          <a:solidFill>
            <a:srgbClr val="660066"/>
          </a:solidFill>
          <a:ln w="12700">
            <a:solidFill>
              <a:schemeClr val="tx1"/>
            </a:solid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AutoShape 9"/>
          <p:cNvSpPr>
            <a:spLocks noChangeArrowheads="1"/>
          </p:cNvSpPr>
          <p:nvPr/>
        </p:nvSpPr>
        <p:spPr bwMode="auto">
          <a:xfrm>
            <a:off x="1295400" y="228600"/>
            <a:ext cx="7086600" cy="685800"/>
          </a:xfrm>
          <a:prstGeom prst="roundRect">
            <a:avLst>
              <a:gd name="adj" fmla="val 16667"/>
            </a:avLst>
          </a:prstGeom>
          <a:solidFill>
            <a:srgbClr val="FFCCFF"/>
          </a:solidFill>
          <a:ln w="9525" algn="ctr">
            <a:solidFill>
              <a:schemeClr val="tx1"/>
            </a:solidFill>
            <a:round/>
          </a:ln>
        </p:spPr>
        <p:txBody>
          <a:bodyPr wrap="none" lIns="90488" tIns="44450" rIns="90488" bIns="44450" anchor="ctr"/>
          <a:lstStyle/>
          <a:p>
            <a:pPr algn="ctr" eaLnBrk="0" hangingPunct="0"/>
            <a:endParaRPr lang="en-US" sz="2400" b="1">
              <a:solidFill>
                <a:srgbClr val="000066"/>
              </a:solidFill>
            </a:endParaRPr>
          </a:p>
        </p:txBody>
      </p:sp>
      <p:sp>
        <p:nvSpPr>
          <p:cNvPr id="31749" name="Text Box 12"/>
          <p:cNvSpPr txBox="1">
            <a:spLocks noChangeArrowheads="1"/>
          </p:cNvSpPr>
          <p:nvPr/>
        </p:nvSpPr>
        <p:spPr bwMode="auto">
          <a:xfrm>
            <a:off x="2627313" y="203200"/>
            <a:ext cx="3995737" cy="698500"/>
          </a:xfrm>
          <a:prstGeom prst="rect">
            <a:avLst/>
          </a:prstGeom>
          <a:noFill/>
          <a:ln w="12700" algn="ctr">
            <a:noFill/>
            <a:miter lim="800000"/>
          </a:ln>
        </p:spPr>
        <p:txBody>
          <a:bodyPr wrap="none" lIns="90488" tIns="44450" rIns="90488" bIns="44450">
            <a:spAutoFit/>
          </a:bodyPr>
          <a:lstStyle/>
          <a:p>
            <a:pPr algn="ctr" eaLnBrk="0" hangingPunct="0"/>
            <a:r>
              <a:rPr lang="en-US" sz="2000" b="1">
                <a:solidFill>
                  <a:srgbClr val="000066"/>
                </a:solidFill>
              </a:rPr>
              <a:t>JASA PENUNJANG DI BIDANG </a:t>
            </a:r>
          </a:p>
          <a:p>
            <a:pPr algn="ctr" eaLnBrk="0" hangingPunct="0"/>
            <a:r>
              <a:rPr lang="en-US" sz="2000" b="1">
                <a:solidFill>
                  <a:srgbClr val="000066"/>
                </a:solidFill>
              </a:rPr>
              <a:t>PENAMBANGAN MIGAS</a:t>
            </a:r>
          </a:p>
        </p:txBody>
      </p:sp>
      <p:sp>
        <p:nvSpPr>
          <p:cNvPr id="31750" name="Text Box 17"/>
          <p:cNvSpPr txBox="1">
            <a:spLocks noChangeArrowheads="1"/>
          </p:cNvSpPr>
          <p:nvPr/>
        </p:nvSpPr>
        <p:spPr bwMode="auto">
          <a:xfrm>
            <a:off x="1295400" y="990600"/>
            <a:ext cx="7098226" cy="4660250"/>
          </a:xfrm>
          <a:prstGeom prst="rect">
            <a:avLst/>
          </a:prstGeom>
          <a:solidFill>
            <a:srgbClr val="CCCCFF"/>
          </a:solidFill>
          <a:ln w="12700" algn="ctr">
            <a:solidFill>
              <a:schemeClr val="tx1"/>
            </a:solidFill>
            <a:miter lim="800000"/>
          </a:ln>
        </p:spPr>
        <p:txBody>
          <a:bodyPr wrap="none" lIns="90488" tIns="44450" rIns="90488" bIns="44450">
            <a:spAutoFit/>
          </a:bodyPr>
          <a:lstStyle/>
          <a:p>
            <a:pPr marL="457200" indent="-457200" eaLnBrk="0" hangingPunct="0"/>
            <a:r>
              <a:rPr lang="en-US" sz="1400" dirty="0">
                <a:solidFill>
                  <a:srgbClr val="000066"/>
                </a:solidFill>
              </a:rPr>
              <a:t>BERUPA :</a:t>
            </a:r>
          </a:p>
          <a:p>
            <a:pPr marL="457200" indent="-457200" eaLnBrk="0" hangingPunct="0">
              <a:buFontTx/>
              <a:buAutoNum type="arabicPeriod"/>
            </a:pPr>
            <a:r>
              <a:rPr lang="en-US" sz="1400" dirty="0">
                <a:solidFill>
                  <a:srgbClr val="000066"/>
                </a:solidFill>
              </a:rPr>
              <a:t>JASA PENYEMENAN DASAR (</a:t>
            </a:r>
            <a:r>
              <a:rPr lang="en-US" sz="1400" i="1" dirty="0">
                <a:solidFill>
                  <a:srgbClr val="000066"/>
                </a:solidFill>
              </a:rPr>
              <a:t>PRIMARY CEMENTING</a:t>
            </a:r>
            <a:r>
              <a:rPr lang="en-US" sz="1400" dirty="0">
                <a:solidFill>
                  <a:srgbClr val="000066"/>
                </a:solidFill>
              </a:rPr>
              <a:t>)</a:t>
            </a:r>
          </a:p>
          <a:p>
            <a:pPr marL="457200" indent="-457200" eaLnBrk="0" hangingPunct="0">
              <a:buFontTx/>
              <a:buAutoNum type="arabicPeriod"/>
            </a:pPr>
            <a:r>
              <a:rPr lang="en-US" sz="1400" dirty="0">
                <a:solidFill>
                  <a:srgbClr val="000066"/>
                </a:solidFill>
              </a:rPr>
              <a:t>JASA PENYEMENAN PERBAIKAN (</a:t>
            </a:r>
            <a:r>
              <a:rPr lang="en-US" sz="1400" i="1" dirty="0">
                <a:solidFill>
                  <a:srgbClr val="000066"/>
                </a:solidFill>
              </a:rPr>
              <a:t>REMEDIAL CEMENTING</a:t>
            </a:r>
            <a:r>
              <a:rPr lang="en-US" sz="1400" dirty="0">
                <a:solidFill>
                  <a:srgbClr val="000066"/>
                </a:solidFill>
              </a:rPr>
              <a:t>)</a:t>
            </a:r>
          </a:p>
          <a:p>
            <a:pPr marL="457200" indent="-457200" eaLnBrk="0" hangingPunct="0">
              <a:buFontTx/>
              <a:buAutoNum type="arabicPeriod"/>
            </a:pPr>
            <a:r>
              <a:rPr lang="en-US" sz="1400" dirty="0">
                <a:solidFill>
                  <a:srgbClr val="000066"/>
                </a:solidFill>
              </a:rPr>
              <a:t>JASA PENGONTROLAN PASIR (</a:t>
            </a:r>
            <a:r>
              <a:rPr lang="en-US" sz="1400" i="1" dirty="0">
                <a:solidFill>
                  <a:srgbClr val="000066"/>
                </a:solidFill>
              </a:rPr>
              <a:t>SAND CONTROL</a:t>
            </a:r>
            <a:r>
              <a:rPr lang="en-US" sz="1400" dirty="0">
                <a:solidFill>
                  <a:srgbClr val="000066"/>
                </a:solidFill>
              </a:rPr>
              <a:t>);</a:t>
            </a:r>
          </a:p>
          <a:p>
            <a:pPr marL="457200" indent="-457200" eaLnBrk="0" hangingPunct="0">
              <a:buFontTx/>
              <a:buAutoNum type="arabicPeriod"/>
            </a:pPr>
            <a:r>
              <a:rPr lang="en-US" sz="1400" dirty="0">
                <a:solidFill>
                  <a:srgbClr val="000066"/>
                </a:solidFill>
              </a:rPr>
              <a:t>JASA PENGASAMAN (</a:t>
            </a:r>
            <a:r>
              <a:rPr lang="en-US" sz="1400" i="1" dirty="0">
                <a:solidFill>
                  <a:srgbClr val="000066"/>
                </a:solidFill>
              </a:rPr>
              <a:t>MATRIX ACIDIZING</a:t>
            </a:r>
            <a:r>
              <a:rPr lang="en-US" sz="1400" dirty="0">
                <a:solidFill>
                  <a:srgbClr val="000066"/>
                </a:solidFill>
              </a:rPr>
              <a:t>);</a:t>
            </a:r>
          </a:p>
          <a:p>
            <a:pPr marL="457200" indent="-457200" eaLnBrk="0" hangingPunct="0">
              <a:buFontTx/>
              <a:buAutoNum type="arabicPeriod"/>
            </a:pPr>
            <a:r>
              <a:rPr lang="en-US" sz="1400" dirty="0">
                <a:solidFill>
                  <a:srgbClr val="000066"/>
                </a:solidFill>
              </a:rPr>
              <a:t>JASA PERETAKAN HIDROLIKA (</a:t>
            </a:r>
            <a:r>
              <a:rPr lang="en-US" sz="1400" i="1" dirty="0">
                <a:solidFill>
                  <a:srgbClr val="000066"/>
                </a:solidFill>
              </a:rPr>
              <a:t>HYDRAULIC</a:t>
            </a:r>
            <a:r>
              <a:rPr lang="en-US" sz="1400" dirty="0">
                <a:solidFill>
                  <a:srgbClr val="000066"/>
                </a:solidFill>
              </a:rPr>
              <a:t>);</a:t>
            </a:r>
          </a:p>
          <a:p>
            <a:pPr marL="457200" indent="-457200" eaLnBrk="0" hangingPunct="0">
              <a:buFontTx/>
              <a:buAutoNum type="arabicPeriod"/>
            </a:pPr>
            <a:r>
              <a:rPr lang="en-US" sz="1400" dirty="0">
                <a:solidFill>
                  <a:srgbClr val="000066"/>
                </a:solidFill>
              </a:rPr>
              <a:t>JASA NITROGEN DAN GULUNGAN PIPA (</a:t>
            </a:r>
            <a:r>
              <a:rPr lang="en-US" sz="1400" i="1" dirty="0">
                <a:solidFill>
                  <a:srgbClr val="000066"/>
                </a:solidFill>
              </a:rPr>
              <a:t>NITROGEN DAN COIL TUBING</a:t>
            </a:r>
            <a:r>
              <a:rPr lang="en-US" sz="1400" dirty="0">
                <a:solidFill>
                  <a:srgbClr val="000066"/>
                </a:solidFill>
              </a:rPr>
              <a:t>)</a:t>
            </a:r>
          </a:p>
          <a:p>
            <a:pPr marL="457200" indent="-457200" eaLnBrk="0" hangingPunct="0">
              <a:buFontTx/>
              <a:buAutoNum type="arabicPeriod"/>
            </a:pPr>
            <a:r>
              <a:rPr lang="en-US" sz="1400" dirty="0">
                <a:solidFill>
                  <a:srgbClr val="000066"/>
                </a:solidFill>
              </a:rPr>
              <a:t>JASA UJI KANDUNG LAPISAN (</a:t>
            </a:r>
            <a:r>
              <a:rPr lang="en-US" sz="1400" i="1" dirty="0">
                <a:solidFill>
                  <a:srgbClr val="000066"/>
                </a:solidFill>
              </a:rPr>
              <a:t>DRILL STEAM TESTING</a:t>
            </a:r>
            <a:r>
              <a:rPr lang="en-US" sz="1400" dirty="0">
                <a:solidFill>
                  <a:srgbClr val="000066"/>
                </a:solidFill>
              </a:rPr>
              <a:t>);</a:t>
            </a:r>
          </a:p>
          <a:p>
            <a:pPr marL="457200" indent="-457200" eaLnBrk="0" hangingPunct="0">
              <a:buFontTx/>
              <a:buAutoNum type="arabicPeriod"/>
            </a:pPr>
            <a:r>
              <a:rPr lang="en-US" sz="1400" dirty="0">
                <a:solidFill>
                  <a:srgbClr val="000066"/>
                </a:solidFill>
              </a:rPr>
              <a:t>JASA REPARASI POMPA REDA;</a:t>
            </a:r>
          </a:p>
          <a:p>
            <a:pPr marL="457200" indent="-457200" eaLnBrk="0" hangingPunct="0">
              <a:buFontTx/>
              <a:buAutoNum type="arabicPeriod"/>
            </a:pPr>
            <a:r>
              <a:rPr lang="en-US" sz="1400" dirty="0">
                <a:solidFill>
                  <a:srgbClr val="000066"/>
                </a:solidFill>
              </a:rPr>
              <a:t>JASA PEMASANGAN INSTALASI DAN PERAWATAN;</a:t>
            </a:r>
          </a:p>
          <a:p>
            <a:pPr marL="457200" indent="-457200" eaLnBrk="0" hangingPunct="0">
              <a:buFontTx/>
              <a:buAutoNum type="arabicPeriod"/>
            </a:pPr>
            <a:r>
              <a:rPr lang="en-US" sz="1400" dirty="0">
                <a:solidFill>
                  <a:srgbClr val="000066"/>
                </a:solidFill>
              </a:rPr>
              <a:t>JASA PENGGANTIAN PERALATAN/MATERIAL;</a:t>
            </a:r>
          </a:p>
          <a:p>
            <a:pPr marL="457200" indent="-457200" eaLnBrk="0" hangingPunct="0">
              <a:buFontTx/>
              <a:buAutoNum type="arabicPeriod"/>
            </a:pPr>
            <a:r>
              <a:rPr lang="en-US" sz="1400" dirty="0">
                <a:solidFill>
                  <a:srgbClr val="000066"/>
                </a:solidFill>
              </a:rPr>
              <a:t>JASA </a:t>
            </a:r>
            <a:r>
              <a:rPr lang="en-US" sz="1400" i="1" dirty="0">
                <a:solidFill>
                  <a:srgbClr val="000066"/>
                </a:solidFill>
              </a:rPr>
              <a:t>MUD LOGGING</a:t>
            </a:r>
            <a:r>
              <a:rPr lang="en-US" sz="1400" dirty="0">
                <a:solidFill>
                  <a:srgbClr val="000066"/>
                </a:solidFill>
              </a:rPr>
              <a:t>;</a:t>
            </a:r>
          </a:p>
          <a:p>
            <a:pPr marL="457200" indent="-457200" eaLnBrk="0" hangingPunct="0">
              <a:buFontTx/>
              <a:buAutoNum type="arabicPeriod"/>
            </a:pPr>
            <a:r>
              <a:rPr lang="en-US" sz="1400" dirty="0">
                <a:solidFill>
                  <a:srgbClr val="000066"/>
                </a:solidFill>
              </a:rPr>
              <a:t>JASA </a:t>
            </a:r>
            <a:r>
              <a:rPr lang="en-US" sz="1400" i="1" dirty="0">
                <a:solidFill>
                  <a:srgbClr val="000066"/>
                </a:solidFill>
              </a:rPr>
              <a:t>MUD ENGINEERING</a:t>
            </a:r>
            <a:r>
              <a:rPr lang="en-US" sz="1400" dirty="0">
                <a:solidFill>
                  <a:srgbClr val="000066"/>
                </a:solidFill>
              </a:rPr>
              <a:t>;</a:t>
            </a:r>
          </a:p>
          <a:p>
            <a:pPr marL="457200" indent="-457200" eaLnBrk="0" hangingPunct="0">
              <a:buFontTx/>
              <a:buAutoNum type="arabicPeriod"/>
            </a:pPr>
            <a:r>
              <a:rPr lang="en-US" sz="1400" dirty="0">
                <a:solidFill>
                  <a:srgbClr val="000066"/>
                </a:solidFill>
              </a:rPr>
              <a:t>JASA </a:t>
            </a:r>
            <a:r>
              <a:rPr lang="en-US" sz="1400" i="1" dirty="0">
                <a:solidFill>
                  <a:srgbClr val="000066"/>
                </a:solidFill>
              </a:rPr>
              <a:t>WELL LOGGING &amp; PERFORATING</a:t>
            </a:r>
            <a:r>
              <a:rPr lang="en-US" sz="1400" dirty="0">
                <a:solidFill>
                  <a:srgbClr val="000066"/>
                </a:solidFill>
              </a:rPr>
              <a:t>;</a:t>
            </a:r>
          </a:p>
          <a:p>
            <a:pPr marL="457200" indent="-457200" eaLnBrk="0" hangingPunct="0">
              <a:buFontTx/>
              <a:buAutoNum type="arabicPeriod"/>
            </a:pPr>
            <a:r>
              <a:rPr lang="en-US" sz="1400" dirty="0">
                <a:solidFill>
                  <a:srgbClr val="000066"/>
                </a:solidFill>
              </a:rPr>
              <a:t>JASA STIMULUS DAN </a:t>
            </a:r>
            <a:r>
              <a:rPr lang="en-US" sz="1400" i="1" dirty="0">
                <a:solidFill>
                  <a:srgbClr val="000066"/>
                </a:solidFill>
              </a:rPr>
              <a:t>SECONDARY DECOVERY</a:t>
            </a:r>
            <a:r>
              <a:rPr lang="en-US" sz="1400" dirty="0">
                <a:solidFill>
                  <a:srgbClr val="000066"/>
                </a:solidFill>
              </a:rPr>
              <a:t>;</a:t>
            </a:r>
          </a:p>
          <a:p>
            <a:pPr marL="457200" indent="-457200" eaLnBrk="0" hangingPunct="0">
              <a:buFontTx/>
              <a:buAutoNum type="arabicPeriod"/>
            </a:pPr>
            <a:r>
              <a:rPr lang="en-US" sz="1400" dirty="0">
                <a:solidFill>
                  <a:srgbClr val="000066"/>
                </a:solidFill>
              </a:rPr>
              <a:t>JASA </a:t>
            </a:r>
            <a:r>
              <a:rPr lang="en-US" sz="1400" i="1" dirty="0">
                <a:solidFill>
                  <a:srgbClr val="000066"/>
                </a:solidFill>
              </a:rPr>
              <a:t>WELL TESTING &amp; WIRE LINE SERVICE</a:t>
            </a:r>
            <a:r>
              <a:rPr lang="en-US" sz="1400" dirty="0">
                <a:solidFill>
                  <a:srgbClr val="000066"/>
                </a:solidFill>
              </a:rPr>
              <a:t>;</a:t>
            </a:r>
          </a:p>
          <a:p>
            <a:pPr marL="457200" indent="-457200" eaLnBrk="0" hangingPunct="0">
              <a:buFontTx/>
              <a:buAutoNum type="arabicPeriod"/>
            </a:pPr>
            <a:r>
              <a:rPr lang="en-US" sz="1400" dirty="0">
                <a:solidFill>
                  <a:srgbClr val="000066"/>
                </a:solidFill>
              </a:rPr>
              <a:t>JASA ALAT KONTROL NAVIGASI LEPAS PANTAI YG BERKAITAN DGN </a:t>
            </a:r>
          </a:p>
          <a:p>
            <a:pPr marL="457200" indent="-457200" eaLnBrk="0" hangingPunct="0"/>
            <a:r>
              <a:rPr lang="en-US" sz="1400" dirty="0">
                <a:solidFill>
                  <a:srgbClr val="000066"/>
                </a:solidFill>
              </a:rPr>
              <a:t>       </a:t>
            </a:r>
            <a:r>
              <a:rPr lang="en-US" sz="1400" i="1" dirty="0">
                <a:solidFill>
                  <a:srgbClr val="000066"/>
                </a:solidFill>
              </a:rPr>
              <a:t>DRILLING</a:t>
            </a:r>
          </a:p>
          <a:p>
            <a:pPr marL="457200" indent="-457200" eaLnBrk="0" hangingPunct="0">
              <a:buFontTx/>
              <a:buAutoNum type="arabicPeriod" startAt="17"/>
            </a:pPr>
            <a:r>
              <a:rPr lang="en-US" sz="1400" dirty="0">
                <a:solidFill>
                  <a:srgbClr val="000066"/>
                </a:solidFill>
              </a:rPr>
              <a:t>JASA PEMELIHARAAN UNTUK PEKERJAAN </a:t>
            </a:r>
            <a:r>
              <a:rPr lang="en-US" sz="1400" i="1" dirty="0">
                <a:solidFill>
                  <a:srgbClr val="000066"/>
                </a:solidFill>
              </a:rPr>
              <a:t>DRILLING</a:t>
            </a:r>
            <a:r>
              <a:rPr lang="en-US" sz="1400" dirty="0">
                <a:solidFill>
                  <a:srgbClr val="000066"/>
                </a:solidFill>
              </a:rPr>
              <a:t>;</a:t>
            </a:r>
          </a:p>
          <a:p>
            <a:pPr marL="457200" indent="-457200" eaLnBrk="0" hangingPunct="0">
              <a:buFontTx/>
              <a:buAutoNum type="arabicPeriod" startAt="17"/>
            </a:pPr>
            <a:r>
              <a:rPr lang="en-US" sz="1400" dirty="0">
                <a:solidFill>
                  <a:srgbClr val="000066"/>
                </a:solidFill>
              </a:rPr>
              <a:t>JASA MOBILISASI DAN DEMOBILISASI ANJUNGAN </a:t>
            </a:r>
            <a:r>
              <a:rPr lang="en-US" sz="1400" i="1" dirty="0">
                <a:solidFill>
                  <a:srgbClr val="000066"/>
                </a:solidFill>
              </a:rPr>
              <a:t>DRILLING</a:t>
            </a:r>
            <a:r>
              <a:rPr lang="en-US" sz="1400" dirty="0">
                <a:solidFill>
                  <a:srgbClr val="000066"/>
                </a:solidFill>
              </a:rPr>
              <a:t>;</a:t>
            </a:r>
          </a:p>
          <a:p>
            <a:pPr marL="457200" indent="-457200" eaLnBrk="0" hangingPunct="0">
              <a:buFontTx/>
              <a:buAutoNum type="arabicPeriod" startAt="17"/>
            </a:pPr>
            <a:r>
              <a:rPr lang="en-US" sz="1400" dirty="0">
                <a:solidFill>
                  <a:srgbClr val="000066"/>
                </a:solidFill>
              </a:rPr>
              <a:t>JASA LAINNYA YG SEJENIS DI BIDANG PENGEBORAN </a:t>
            </a:r>
            <a:r>
              <a:rPr lang="en-US" sz="1700" b="1" dirty="0">
                <a:solidFill>
                  <a:srgbClr val="000066"/>
                </a:solidFill>
              </a:rPr>
              <a:t>MIGAS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2802" name="Rectangle 2"/>
          <p:cNvSpPr>
            <a:spLocks noGrp="1" noChangeArrowheads="1"/>
          </p:cNvSpPr>
          <p:nvPr>
            <p:ph type="title" idx="4294967295"/>
          </p:nvPr>
        </p:nvSpPr>
        <p:spPr>
          <a:xfrm>
            <a:off x="1447800" y="228600"/>
            <a:ext cx="5943600" cy="609600"/>
          </a:xfrm>
          <a:solidFill>
            <a:schemeClr val="folHlink"/>
          </a:solidFill>
        </p:spPr>
        <p:txBody>
          <a:bodyPr>
            <a:normAutofit/>
          </a:bodyPr>
          <a:lstStyle/>
          <a:p>
            <a:pPr algn="ctr">
              <a:spcAft>
                <a:spcPts val="0"/>
              </a:spcAft>
              <a:defRPr/>
            </a:pPr>
            <a:r>
              <a:rPr lang="en-US" sz="2400" b="1">
                <a:solidFill>
                  <a:srgbClr val="000000"/>
                </a:solidFill>
              </a:rPr>
              <a:t>OBJEK PEMOTONGAN PPH PASAL 23</a:t>
            </a:r>
          </a:p>
        </p:txBody>
      </p:sp>
      <p:graphicFrame>
        <p:nvGraphicFramePr>
          <p:cNvPr id="81926" name="Group 6"/>
          <p:cNvGraphicFramePr>
            <a:graphicFrameLocks noGrp="1"/>
          </p:cNvGraphicFramePr>
          <p:nvPr>
            <p:ph idx="4294967295"/>
          </p:nvPr>
        </p:nvGraphicFramePr>
        <p:xfrm>
          <a:off x="914400" y="1066800"/>
          <a:ext cx="7543800" cy="5273040"/>
        </p:xfrm>
        <a:graphic>
          <a:graphicData uri="http://schemas.openxmlformats.org/drawingml/2006/table">
            <a:tbl>
              <a:tblPr/>
              <a:tblGrid>
                <a:gridCol w="479833">
                  <a:extLst>
                    <a:ext uri="{9D8B030D-6E8A-4147-A177-3AD203B41FA5}">
                      <a16:colId xmlns:a16="http://schemas.microsoft.com/office/drawing/2014/main" val="20000"/>
                    </a:ext>
                  </a:extLst>
                </a:gridCol>
                <a:gridCol w="4595264">
                  <a:extLst>
                    <a:ext uri="{9D8B030D-6E8A-4147-A177-3AD203B41FA5}">
                      <a16:colId xmlns:a16="http://schemas.microsoft.com/office/drawing/2014/main" val="20001"/>
                    </a:ext>
                  </a:extLst>
                </a:gridCol>
                <a:gridCol w="823365">
                  <a:extLst>
                    <a:ext uri="{9D8B030D-6E8A-4147-A177-3AD203B41FA5}">
                      <a16:colId xmlns:a16="http://schemas.microsoft.com/office/drawing/2014/main" val="20002"/>
                    </a:ext>
                  </a:extLst>
                </a:gridCol>
                <a:gridCol w="1645338">
                  <a:extLst>
                    <a:ext uri="{9D8B030D-6E8A-4147-A177-3AD203B41FA5}">
                      <a16:colId xmlns:a16="http://schemas.microsoft.com/office/drawing/2014/main" val="20003"/>
                    </a:ext>
                  </a:extLst>
                </a:gridCol>
              </a:tblGrid>
              <a:tr h="516662">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dirty="0">
                          <a:ln>
                            <a:noFill/>
                          </a:ln>
                          <a:solidFill>
                            <a:schemeClr val="tx1"/>
                          </a:solidFill>
                          <a:effectLst/>
                          <a:latin typeface="Arial" charset="0"/>
                          <a:cs typeface="Arial"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OBJEK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TARIF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DASAR PENGHITUNGAN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0"/>
                  </a:ext>
                </a:extLst>
              </a:tr>
              <a:tr h="516662">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DIVIDEN, BUNGA, ROYALTI, HADIAH, PENGHARGAAN,   BONUS DAN SEJENISNYA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1"/>
                  </a:ext>
                </a:extLst>
              </a:tr>
              <a:tr h="516662">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dirty="0">
                          <a:ln>
                            <a:noFill/>
                          </a:ln>
                          <a:solidFill>
                            <a:schemeClr val="tx1"/>
                          </a:solidFill>
                          <a:effectLst/>
                          <a:latin typeface="Arial" charset="0"/>
                          <a:cs typeface="Arial" charset="0"/>
                        </a:rPr>
                        <a:t>JASA TEKNIK, JASA MANAJEMEN, JASA KONSTRUKSI, JASA KONSULTAN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2"/>
                  </a:ext>
                </a:extLst>
              </a:tr>
              <a:tr h="729406">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SEWA DAN PENGHASILAN LAIN SEHUBUNGAN DENGAN PENGGUNAAN HARTA KECUALI SEWA TANAH DAN/ATAU BANGUNAN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3"/>
                  </a:ext>
                </a:extLst>
              </a:tr>
              <a:tr h="303919">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IMBALAN JASA LAIN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4"/>
                  </a:ext>
                </a:extLst>
              </a:tr>
              <a:tr h="303919">
                <a:tc>
                  <a:txBody>
                    <a:bodyPr/>
                    <a:lstStyle/>
                    <a:p>
                      <a:pPr marL="0" marR="0" lvl="0" indent="0" algn="l"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1. JASA PENILAI (APPRAISAL)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3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5"/>
                  </a:ext>
                </a:extLst>
              </a:tr>
              <a:tr h="303919">
                <a:tc>
                  <a:txBody>
                    <a:bodyPr/>
                    <a:lstStyle/>
                    <a:p>
                      <a:pPr marL="0" marR="0" lvl="0" indent="0" algn="l"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 JASA AKTUARIS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3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6"/>
                  </a:ext>
                </a:extLst>
              </a:tr>
              <a:tr h="516662">
                <a:tc>
                  <a:txBody>
                    <a:bodyPr/>
                    <a:lstStyle/>
                    <a:p>
                      <a:pPr marL="0" marR="0" lvl="0" indent="0" algn="l"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533400" marR="0" lvl="0" indent="-533400" algn="l"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3. JASA AKUNTANSI,PEMBUKUAN DAN ATESTASI </a:t>
                      </a:r>
                    </a:p>
                    <a:p>
                      <a:pPr marL="533400" marR="0" lvl="0" indent="-533400" algn="l" defTabSz="914400" rtl="0" eaLnBrk="1" fontAlgn="base" latinLnBrk="0" hangingPunct="1">
                        <a:spcBef>
                          <a:spcPct val="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    LAPORAN KEUANGAN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3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7"/>
                  </a:ext>
                </a:extLst>
              </a:tr>
              <a:tr h="303919">
                <a:tc>
                  <a:txBody>
                    <a:bodyPr/>
                    <a:lstStyle/>
                    <a:p>
                      <a:pPr marL="0" marR="0" lvl="0" indent="0" algn="l"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4. JASA PERANCANAG (DESIGN)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3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8"/>
                  </a:ext>
                </a:extLst>
              </a:tr>
              <a:tr h="729406">
                <a:tc>
                  <a:txBody>
                    <a:bodyPr/>
                    <a:lstStyle/>
                    <a:p>
                      <a:pPr marL="0" marR="0" lvl="0" indent="0" algn="l"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dirty="0">
                          <a:ln>
                            <a:noFill/>
                          </a:ln>
                          <a:solidFill>
                            <a:schemeClr val="tx1"/>
                          </a:solidFill>
                          <a:effectLst/>
                          <a:latin typeface="Arial" charset="0"/>
                          <a:cs typeface="Arial" charset="0"/>
                        </a:rPr>
                        <a:t>5. JASA PENGEBORAN (DRILLING) DI BIDANG     </a:t>
                      </a:r>
                    </a:p>
                    <a:p>
                      <a:pPr marL="0" marR="0" lvl="0" indent="0" algn="l" defTabSz="914400" rtl="0" eaLnBrk="1" fontAlgn="base" latinLnBrk="0" hangingPunct="1">
                        <a:spcBef>
                          <a:spcPct val="0"/>
                        </a:spcBef>
                        <a:spcAft>
                          <a:spcPct val="0"/>
                        </a:spcAft>
                        <a:buClrTx/>
                        <a:buSzTx/>
                        <a:buFontTx/>
                        <a:buNone/>
                      </a:pPr>
                      <a:r>
                        <a:rPr kumimoji="0" lang="en-US" sz="1400" b="1" i="0" u="none" strike="noStrike" cap="none" normalizeH="0" baseline="0" dirty="0">
                          <a:ln>
                            <a:noFill/>
                          </a:ln>
                          <a:solidFill>
                            <a:schemeClr val="tx1"/>
                          </a:solidFill>
                          <a:effectLst/>
                          <a:latin typeface="Arial" charset="0"/>
                          <a:cs typeface="Arial" charset="0"/>
                        </a:rPr>
                        <a:t>    PENAMBANGAN MIGAS,KECUALI YG DILAKUKAN BUT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300" b="1" i="0" u="none" strike="noStrike" cap="none" normalizeH="0" baseline="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09"/>
                  </a:ext>
                </a:extLst>
              </a:tr>
              <a:tr h="516662">
                <a:tc>
                  <a:txBody>
                    <a:bodyPr/>
                    <a:lstStyle/>
                    <a:p>
                      <a:pPr marL="0" marR="0" lvl="0" indent="0" algn="l" defTabSz="914400" rtl="0" eaLnBrk="1" fontAlgn="base" latinLnBrk="0" hangingPunct="1">
                        <a:spcBef>
                          <a:spcPct val="20000"/>
                        </a:spcBef>
                        <a:spcAft>
                          <a:spcPct val="0"/>
                        </a:spcAft>
                        <a:buClrTx/>
                        <a:buSzTx/>
                        <a:buFontTx/>
                        <a:buNone/>
                      </a:pPr>
                      <a:endParaRPr kumimoji="0" lang="en-US" sz="1400" b="1" i="0" u="none" strike="noStrike" cap="none" normalizeH="0" baseline="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400" b="1" i="0" u="none" strike="noStrike" cap="none" normalizeH="0" baseline="0" dirty="0">
                          <a:ln>
                            <a:noFill/>
                          </a:ln>
                          <a:solidFill>
                            <a:schemeClr val="tx1"/>
                          </a:solidFill>
                          <a:effectLst/>
                          <a:latin typeface="Arial" charset="0"/>
                          <a:cs typeface="Arial" charset="0"/>
                        </a:rPr>
                        <a:t>6. JASA PENUNJANG DI BIDANG PENAMBANGAN MIGAS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400" b="1" i="0" u="none" strike="noStrike" cap="none" normalizeH="0" baseline="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300" b="1" i="0" u="none" strike="noStrike" cap="none" normalizeH="0" baseline="0" dirty="0">
                          <a:ln>
                            <a:noFill/>
                          </a:ln>
                          <a:solidFill>
                            <a:schemeClr val="tx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40000"/>
                        <a:lumOff val="60000"/>
                      </a:schemeClr>
                    </a:solidFill>
                  </a:tcPr>
                </a:tc>
                <a:extLst>
                  <a:ext uri="{0D108BD9-81ED-4DB2-BD59-A6C34878D82A}">
                    <a16:rowId xmlns:a16="http://schemas.microsoft.com/office/drawing/2014/main" val="10010"/>
                  </a:ext>
                </a:extLst>
              </a:tr>
            </a:tbl>
          </a:graphicData>
        </a:graphic>
      </p:graphicFrame>
      <p:sp>
        <p:nvSpPr>
          <p:cNvPr id="332910" name="Rectangle 110"/>
          <p:cNvSpPr>
            <a:spLocks noChangeArrowheads="1"/>
          </p:cNvSpPr>
          <p:nvPr/>
        </p:nvSpPr>
        <p:spPr bwMode="auto">
          <a:xfrm>
            <a:off x="228600" y="6400800"/>
            <a:ext cx="2314575" cy="307777"/>
          </a:xfrm>
          <a:prstGeom prst="rect">
            <a:avLst/>
          </a:prstGeom>
          <a:noFill/>
          <a:ln w="9525">
            <a:noFill/>
            <a:miter lim="800000"/>
          </a:ln>
        </p:spPr>
        <p:txBody>
          <a:bodyPr wrap="square">
            <a:spAutoFit/>
          </a:bodyPr>
          <a:lstStyle/>
          <a:p>
            <a:pPr>
              <a:spcBef>
                <a:spcPct val="20000"/>
              </a:spcBef>
              <a:buClr>
                <a:schemeClr val="tx1"/>
              </a:buClr>
            </a:pPr>
            <a:r>
              <a:rPr lang="en-US" sz="1400" b="1" dirty="0">
                <a:solidFill>
                  <a:srgbClr val="000000"/>
                </a:solidFill>
              </a:rPr>
              <a:t>*TIDAK TERMASUK PPN</a:t>
            </a:r>
          </a:p>
        </p:txBody>
      </p:sp>
      <p:sp>
        <p:nvSpPr>
          <p:cNvPr id="2" name="TextBox 1"/>
          <p:cNvSpPr txBox="1"/>
          <p:nvPr/>
        </p:nvSpPr>
        <p:spPr>
          <a:xfrm>
            <a:off x="3429000" y="609600"/>
            <a:ext cx="1521570" cy="276999"/>
          </a:xfrm>
          <a:prstGeom prst="rect">
            <a:avLst/>
          </a:prstGeom>
          <a:noFill/>
        </p:spPr>
        <p:txBody>
          <a:bodyPr wrap="none" rtlCol="0">
            <a:spAutoFit/>
          </a:bodyPr>
          <a:lstStyle/>
          <a:p>
            <a:r>
              <a:rPr lang="en-US" sz="1200" dirty="0">
                <a:solidFill>
                  <a:srgbClr val="FF0000"/>
                </a:solidFill>
              </a:rPr>
              <a:t>PMK 141 </a:t>
            </a:r>
            <a:r>
              <a:rPr lang="en-US" sz="1200" dirty="0" err="1">
                <a:solidFill>
                  <a:srgbClr val="FF0000"/>
                </a:solidFill>
              </a:rPr>
              <a:t>th</a:t>
            </a:r>
            <a:r>
              <a:rPr lang="en-US" sz="1200" dirty="0">
                <a:solidFill>
                  <a:srgbClr val="FF0000"/>
                </a:solidFill>
              </a:rPr>
              <a:t> 2015</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32910"/>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0"/>
                                  </p:stCondLst>
                                  <p:childTnLst>
                                    <p:set>
                                      <p:cBhvr>
                                        <p:cTn id="9" dur="1" fill="hold">
                                          <p:stCondLst>
                                            <p:cond delay="499"/>
                                          </p:stCondLst>
                                        </p:cTn>
                                        <p:tgtEl>
                                          <p:spTgt spid="332802"/>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0"/>
                                  </p:stCondLst>
                                  <p:childTnLst>
                                    <p:set>
                                      <p:cBhvr>
                                        <p:cTn id="12" dur="1" fill="hold">
                                          <p:stCondLst>
                                            <p:cond delay="499"/>
                                          </p:stCondLst>
                                        </p:cTn>
                                        <p:tgtEl>
                                          <p:spTgt spid="81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91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3797" name="Rectangle 3"/>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3798" name="AutoShape 4"/>
          <p:cNvSpPr>
            <a:spLocks noChangeArrowheads="1"/>
          </p:cNvSpPr>
          <p:nvPr/>
        </p:nvSpPr>
        <p:spPr bwMode="auto">
          <a:xfrm>
            <a:off x="685800" y="4724400"/>
            <a:ext cx="7391401" cy="533400"/>
          </a:xfrm>
          <a:prstGeom prst="roundRect">
            <a:avLst>
              <a:gd name="adj" fmla="val 12486"/>
            </a:avLst>
          </a:prstGeom>
          <a:solidFill>
            <a:schemeClr val="hlink"/>
          </a:solidFill>
          <a:ln w="12700">
            <a:solidFill>
              <a:schemeClr val="tx1"/>
            </a:solidFill>
            <a:round/>
          </a:ln>
        </p:spPr>
        <p:txBody>
          <a:bodyPr wrap="none" anchor="ctr"/>
          <a:lstStyle/>
          <a:p>
            <a:pPr algn="ctr" eaLnBrk="0" hangingPunct="0"/>
            <a:r>
              <a:rPr lang="id-ID" sz="2400" b="1" dirty="0">
                <a:solidFill>
                  <a:srgbClr val="000066"/>
                </a:solidFill>
              </a:rPr>
              <a:t>DASAR PEMOTONGAN : JUMLAH BRUTO</a:t>
            </a:r>
            <a:endParaRPr lang="en-US" sz="2400" b="1" dirty="0">
              <a:solidFill>
                <a:srgbClr val="000066"/>
              </a:solidFill>
            </a:endParaRPr>
          </a:p>
        </p:txBody>
      </p:sp>
      <p:sp>
        <p:nvSpPr>
          <p:cNvPr id="77831" name="Rectangle 5"/>
          <p:cNvSpPr>
            <a:spLocks noGrp="1" noChangeArrowheads="1"/>
          </p:cNvSpPr>
          <p:nvPr>
            <p:ph type="title" idx="4294967295"/>
          </p:nvPr>
        </p:nvSpPr>
        <p:spPr>
          <a:xfrm>
            <a:off x="1676400" y="304800"/>
            <a:ext cx="7467600" cy="658813"/>
          </a:xfrm>
          <a:solidFill>
            <a:srgbClr val="FFCCFF"/>
          </a:solidFill>
          <a:ln>
            <a:solidFill>
              <a:schemeClr val="tx1"/>
            </a:solidFill>
          </a:ln>
        </p:spPr>
        <p:txBody>
          <a:bodyPr wrap="none" lIns="90488" tIns="44450" rIns="90488" bIns="44450">
            <a:normAutofit/>
          </a:bodyPr>
          <a:lstStyle/>
          <a:p>
            <a:pPr>
              <a:spcAft>
                <a:spcPts val="0"/>
              </a:spcAft>
              <a:defRPr/>
            </a:pPr>
            <a:r>
              <a:rPr lang="en-US" sz="2800" b="1" dirty="0">
                <a:solidFill>
                  <a:srgbClr val="000066"/>
                </a:solidFill>
                <a:latin typeface="Arial Narrow" pitchFamily="34" charset="0"/>
              </a:rPr>
              <a:t>TARIF</a:t>
            </a:r>
            <a:r>
              <a:rPr lang="id-ID" sz="2800" b="1" dirty="0">
                <a:solidFill>
                  <a:srgbClr val="000066"/>
                </a:solidFill>
                <a:latin typeface="Arial Narrow" pitchFamily="34" charset="0"/>
              </a:rPr>
              <a:t>, OBJEK</a:t>
            </a:r>
            <a:r>
              <a:rPr lang="en-US" sz="2800" b="1" dirty="0">
                <a:solidFill>
                  <a:srgbClr val="000066"/>
                </a:solidFill>
                <a:latin typeface="Arial Narrow" pitchFamily="34" charset="0"/>
              </a:rPr>
              <a:t> DAN DASAR PEMOTONGAN</a:t>
            </a:r>
          </a:p>
        </p:txBody>
      </p:sp>
      <p:sp>
        <p:nvSpPr>
          <p:cNvPr id="33800" name="AutoShape 6"/>
          <p:cNvSpPr>
            <a:spLocks noChangeArrowheads="1"/>
          </p:cNvSpPr>
          <p:nvPr/>
        </p:nvSpPr>
        <p:spPr bwMode="auto">
          <a:xfrm>
            <a:off x="2362200" y="1071563"/>
            <a:ext cx="4302125" cy="447675"/>
          </a:xfrm>
          <a:prstGeom prst="roundRect">
            <a:avLst>
              <a:gd name="adj" fmla="val 12486"/>
            </a:avLst>
          </a:prstGeom>
          <a:gradFill rotWithShape="1">
            <a:gsLst>
              <a:gs pos="0">
                <a:srgbClr val="DDDDDD"/>
              </a:gs>
              <a:gs pos="50000">
                <a:srgbClr val="FFFFFF"/>
              </a:gs>
              <a:gs pos="100000">
                <a:srgbClr val="DDDDDD"/>
              </a:gs>
            </a:gsLst>
            <a:lin ang="5400000" scaled="1"/>
          </a:gradFill>
          <a:ln w="12700">
            <a:solidFill>
              <a:schemeClr val="tx1"/>
            </a:solidFill>
            <a:round/>
          </a:ln>
        </p:spPr>
        <p:txBody>
          <a:bodyPr wrap="none" lIns="90488" tIns="44450" rIns="90488" bIns="44450" anchor="ctr"/>
          <a:lstStyle/>
          <a:p>
            <a:pPr algn="ctr" eaLnBrk="0" hangingPunct="0"/>
            <a:r>
              <a:rPr lang="en-US" sz="2000" b="1">
                <a:solidFill>
                  <a:srgbClr val="000066"/>
                </a:solidFill>
              </a:rPr>
              <a:t>PPh PASAL 23</a:t>
            </a:r>
          </a:p>
        </p:txBody>
      </p:sp>
      <p:sp>
        <p:nvSpPr>
          <p:cNvPr id="33801" name="Rectangle 7"/>
          <p:cNvSpPr>
            <a:spLocks noChangeArrowheads="1"/>
          </p:cNvSpPr>
          <p:nvPr/>
        </p:nvSpPr>
        <p:spPr bwMode="auto">
          <a:xfrm>
            <a:off x="5943600" y="2133600"/>
            <a:ext cx="2209800" cy="1143000"/>
          </a:xfrm>
          <a:prstGeom prst="rect">
            <a:avLst/>
          </a:prstGeom>
          <a:solidFill>
            <a:schemeClr val="folHlink"/>
          </a:solidFill>
          <a:ln w="12700">
            <a:solidFill>
              <a:schemeClr val="tx1"/>
            </a:solidFill>
            <a:miter lim="800000"/>
          </a:ln>
        </p:spPr>
        <p:txBody>
          <a:bodyPr wrap="none" lIns="90488" tIns="44450" rIns="90488" bIns="44450" anchor="ctr"/>
          <a:lstStyle/>
          <a:p>
            <a:pPr algn="ctr" eaLnBrk="0" hangingPunct="0"/>
            <a:r>
              <a:rPr lang="en-US" sz="1600" b="1" dirty="0">
                <a:solidFill>
                  <a:srgbClr val="000066"/>
                </a:solidFill>
              </a:rPr>
              <a:t>SEWA </a:t>
            </a:r>
            <a:r>
              <a:rPr lang="id-ID" sz="1600" b="1" dirty="0">
                <a:solidFill>
                  <a:srgbClr val="000066"/>
                </a:solidFill>
              </a:rPr>
              <a:t> (Selain TB)</a:t>
            </a:r>
            <a:endParaRPr lang="en-US" sz="1600" b="1" dirty="0">
              <a:solidFill>
                <a:srgbClr val="000066"/>
              </a:solidFill>
            </a:endParaRPr>
          </a:p>
          <a:p>
            <a:pPr algn="ctr" eaLnBrk="0" hangingPunct="0"/>
            <a:r>
              <a:rPr lang="en-US" sz="1600" b="1" dirty="0">
                <a:solidFill>
                  <a:srgbClr val="000066"/>
                </a:solidFill>
              </a:rPr>
              <a:t>DAN</a:t>
            </a:r>
          </a:p>
          <a:p>
            <a:pPr algn="ctr" eaLnBrk="0" hangingPunct="0"/>
            <a:r>
              <a:rPr lang="en-US" sz="1600" b="1" dirty="0">
                <a:solidFill>
                  <a:srgbClr val="000066"/>
                </a:solidFill>
              </a:rPr>
              <a:t>JASA LAINNYA</a:t>
            </a:r>
          </a:p>
        </p:txBody>
      </p:sp>
      <p:sp>
        <p:nvSpPr>
          <p:cNvPr id="33802" name="Rectangle 9"/>
          <p:cNvSpPr>
            <a:spLocks noChangeArrowheads="1"/>
          </p:cNvSpPr>
          <p:nvPr/>
        </p:nvSpPr>
        <p:spPr bwMode="auto">
          <a:xfrm>
            <a:off x="4424363" y="3741738"/>
            <a:ext cx="1006475" cy="296862"/>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3803" name="AutoShape 10"/>
          <p:cNvSpPr>
            <a:spLocks noChangeArrowheads="1"/>
          </p:cNvSpPr>
          <p:nvPr/>
        </p:nvSpPr>
        <p:spPr bwMode="auto">
          <a:xfrm flipH="1">
            <a:off x="6781800" y="3276600"/>
            <a:ext cx="647700" cy="1371600"/>
          </a:xfrm>
          <a:prstGeom prst="downArrow">
            <a:avLst>
              <a:gd name="adj1" fmla="val 50000"/>
              <a:gd name="adj2" fmla="val 42152"/>
            </a:avLst>
          </a:prstGeom>
          <a:solidFill>
            <a:schemeClr val="accent2"/>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33804" name="AutoShape 11"/>
          <p:cNvSpPr>
            <a:spLocks noChangeArrowheads="1"/>
          </p:cNvSpPr>
          <p:nvPr/>
        </p:nvSpPr>
        <p:spPr bwMode="auto">
          <a:xfrm flipH="1">
            <a:off x="1458913" y="3295651"/>
            <a:ext cx="647700" cy="1352550"/>
          </a:xfrm>
          <a:prstGeom prst="downArrow">
            <a:avLst>
              <a:gd name="adj1" fmla="val 50000"/>
              <a:gd name="adj2" fmla="val 42535"/>
            </a:avLst>
          </a:prstGeom>
          <a:solidFill>
            <a:schemeClr val="accent2"/>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33805" name="Rectangle 12"/>
          <p:cNvSpPr>
            <a:spLocks noChangeArrowheads="1"/>
          </p:cNvSpPr>
          <p:nvPr/>
        </p:nvSpPr>
        <p:spPr bwMode="auto">
          <a:xfrm>
            <a:off x="1219200" y="3429000"/>
            <a:ext cx="1219200" cy="762000"/>
          </a:xfrm>
          <a:prstGeom prst="rect">
            <a:avLst/>
          </a:prstGeom>
          <a:solidFill>
            <a:srgbClr val="FFFFCC"/>
          </a:solidFill>
          <a:ln w="12700">
            <a:solidFill>
              <a:schemeClr val="tx1"/>
            </a:solidFill>
            <a:miter lim="800000"/>
          </a:ln>
        </p:spPr>
        <p:txBody>
          <a:bodyPr wrap="none" anchor="ctr"/>
          <a:lstStyle/>
          <a:p>
            <a:pPr algn="ctr"/>
            <a:r>
              <a:rPr lang="en-US" sz="2000" b="1">
                <a:solidFill>
                  <a:srgbClr val="000066"/>
                </a:solidFill>
                <a:latin typeface="Tahoma" pitchFamily="34" charset="0"/>
              </a:rPr>
              <a:t>TARIF</a:t>
            </a:r>
          </a:p>
          <a:p>
            <a:pPr algn="ctr"/>
            <a:r>
              <a:rPr lang="en-US" sz="2000" b="1">
                <a:solidFill>
                  <a:srgbClr val="000066"/>
                </a:solidFill>
                <a:latin typeface="Tahoma" pitchFamily="34" charset="0"/>
              </a:rPr>
              <a:t>15 %</a:t>
            </a:r>
          </a:p>
        </p:txBody>
      </p:sp>
      <p:sp>
        <p:nvSpPr>
          <p:cNvPr id="33806" name="Rectangle 13"/>
          <p:cNvSpPr>
            <a:spLocks noChangeArrowheads="1"/>
          </p:cNvSpPr>
          <p:nvPr/>
        </p:nvSpPr>
        <p:spPr bwMode="auto">
          <a:xfrm>
            <a:off x="1752600" y="1652588"/>
            <a:ext cx="5486400" cy="152400"/>
          </a:xfrm>
          <a:prstGeom prst="rect">
            <a:avLst/>
          </a:prstGeom>
          <a:solidFill>
            <a:schemeClr val="tx2">
              <a:lumMod val="75000"/>
            </a:schemeClr>
          </a:solid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33807" name="AutoShape 14"/>
          <p:cNvSpPr>
            <a:spLocks noChangeArrowheads="1"/>
          </p:cNvSpPr>
          <p:nvPr/>
        </p:nvSpPr>
        <p:spPr bwMode="auto">
          <a:xfrm flipH="1">
            <a:off x="1643063" y="1743075"/>
            <a:ext cx="457200" cy="385763"/>
          </a:xfrm>
          <a:prstGeom prst="downArrow">
            <a:avLst>
              <a:gd name="adj1" fmla="val 50000"/>
              <a:gd name="adj2" fmla="val 27792"/>
            </a:avLst>
          </a:prstGeom>
          <a:solidFill>
            <a:schemeClr val="tx2">
              <a:lumMod val="75000"/>
            </a:schemeClr>
          </a:solid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33808" name="AutoShape 15"/>
          <p:cNvSpPr>
            <a:spLocks noChangeArrowheads="1"/>
          </p:cNvSpPr>
          <p:nvPr/>
        </p:nvSpPr>
        <p:spPr bwMode="auto">
          <a:xfrm flipH="1">
            <a:off x="6900863" y="1743075"/>
            <a:ext cx="457200" cy="385763"/>
          </a:xfrm>
          <a:prstGeom prst="downArrow">
            <a:avLst>
              <a:gd name="adj1" fmla="val 50000"/>
              <a:gd name="adj2" fmla="val 27792"/>
            </a:avLst>
          </a:prstGeom>
          <a:solidFill>
            <a:schemeClr val="tx2">
              <a:lumMod val="75000"/>
            </a:schemeClr>
          </a:solid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33809" name="Rectangle 16"/>
          <p:cNvSpPr>
            <a:spLocks noChangeArrowheads="1"/>
          </p:cNvSpPr>
          <p:nvPr/>
        </p:nvSpPr>
        <p:spPr bwMode="auto">
          <a:xfrm>
            <a:off x="4343400" y="1547813"/>
            <a:ext cx="249238" cy="104775"/>
          </a:xfrm>
          <a:prstGeom prst="rect">
            <a:avLst/>
          </a:prstGeom>
          <a:solidFill>
            <a:schemeClr val="tx2">
              <a:lumMod val="75000"/>
            </a:schemeClr>
          </a:solidFill>
          <a:ln w="9525">
            <a:noFill/>
            <a:miter lim="800000"/>
          </a:ln>
        </p:spPr>
        <p:txBody>
          <a:bodyPr wrap="none" anchor="ctr"/>
          <a:lstStyle/>
          <a:p>
            <a:pPr algn="ctr" eaLnBrk="0" hangingPunct="0"/>
            <a:endParaRPr lang="en-US" sz="2400" b="1">
              <a:solidFill>
                <a:srgbClr val="000066"/>
              </a:solidFill>
            </a:endParaRPr>
          </a:p>
        </p:txBody>
      </p:sp>
      <p:sp>
        <p:nvSpPr>
          <p:cNvPr id="33811" name="Rectangle 18"/>
          <p:cNvSpPr>
            <a:spLocks noChangeArrowheads="1"/>
          </p:cNvSpPr>
          <p:nvPr/>
        </p:nvSpPr>
        <p:spPr bwMode="auto">
          <a:xfrm>
            <a:off x="609600" y="2133600"/>
            <a:ext cx="2590800" cy="1143000"/>
          </a:xfrm>
          <a:prstGeom prst="rect">
            <a:avLst/>
          </a:prstGeom>
          <a:solidFill>
            <a:srgbClr val="CCFFFF"/>
          </a:solidFill>
          <a:ln w="12700">
            <a:solidFill>
              <a:schemeClr val="tx1"/>
            </a:solidFill>
            <a:miter lim="800000"/>
          </a:ln>
        </p:spPr>
        <p:txBody>
          <a:bodyPr wrap="none" lIns="90488" tIns="44450" rIns="90488" bIns="44450" anchor="ctr"/>
          <a:lstStyle/>
          <a:p>
            <a:pPr algn="ctr" eaLnBrk="0" hangingPunct="0"/>
            <a:r>
              <a:rPr lang="en-US" sz="1600" b="1">
                <a:solidFill>
                  <a:srgbClr val="000066"/>
                </a:solidFill>
              </a:rPr>
              <a:t>HADIAH DAN</a:t>
            </a:r>
          </a:p>
          <a:p>
            <a:pPr algn="ctr" eaLnBrk="0" hangingPunct="0"/>
            <a:r>
              <a:rPr lang="en-US" sz="1600" b="1">
                <a:solidFill>
                  <a:srgbClr val="000066"/>
                </a:solidFill>
              </a:rPr>
              <a:t>PENGHARGAAN, </a:t>
            </a:r>
          </a:p>
          <a:p>
            <a:pPr algn="ctr" eaLnBrk="0" hangingPunct="0"/>
            <a:r>
              <a:rPr lang="en-US" sz="1600" b="1">
                <a:solidFill>
                  <a:srgbClr val="000066"/>
                </a:solidFill>
              </a:rPr>
              <a:t>DEVIDEN, BUNGA </a:t>
            </a:r>
          </a:p>
          <a:p>
            <a:pPr algn="ctr" eaLnBrk="0" hangingPunct="0"/>
            <a:r>
              <a:rPr lang="en-US" sz="1600" b="1">
                <a:solidFill>
                  <a:srgbClr val="000066"/>
                </a:solidFill>
              </a:rPr>
              <a:t>DAN ROYALTI</a:t>
            </a:r>
          </a:p>
        </p:txBody>
      </p:sp>
      <p:sp>
        <p:nvSpPr>
          <p:cNvPr id="33812" name="Rectangle 19"/>
          <p:cNvSpPr>
            <a:spLocks noChangeArrowheads="1"/>
          </p:cNvSpPr>
          <p:nvPr/>
        </p:nvSpPr>
        <p:spPr bwMode="auto">
          <a:xfrm>
            <a:off x="6477000" y="3429000"/>
            <a:ext cx="1219200" cy="762000"/>
          </a:xfrm>
          <a:prstGeom prst="rect">
            <a:avLst/>
          </a:prstGeom>
          <a:solidFill>
            <a:srgbClr val="FFFFCC"/>
          </a:solidFill>
          <a:ln w="12700">
            <a:solidFill>
              <a:schemeClr val="tx1"/>
            </a:solidFill>
            <a:miter lim="800000"/>
          </a:ln>
        </p:spPr>
        <p:txBody>
          <a:bodyPr wrap="none" anchor="ctr"/>
          <a:lstStyle/>
          <a:p>
            <a:pPr algn="ctr"/>
            <a:r>
              <a:rPr lang="en-US" sz="2000" b="1">
                <a:solidFill>
                  <a:srgbClr val="000066"/>
                </a:solidFill>
                <a:latin typeface="Tahoma" pitchFamily="34" charset="0"/>
              </a:rPr>
              <a:t>TARIF</a:t>
            </a:r>
          </a:p>
          <a:p>
            <a:pPr algn="ctr"/>
            <a:r>
              <a:rPr lang="en-US" sz="2000" b="1">
                <a:solidFill>
                  <a:srgbClr val="000066"/>
                </a:solidFill>
                <a:latin typeface="Tahoma" pitchFamily="34" charset="0"/>
              </a:rPr>
              <a:t>2 %</a:t>
            </a:r>
          </a:p>
        </p:txBody>
      </p:sp>
      <p:sp>
        <p:nvSpPr>
          <p:cNvPr id="33813" name="AutoShape 20"/>
          <p:cNvSpPr>
            <a:spLocks noChangeArrowheads="1"/>
          </p:cNvSpPr>
          <p:nvPr/>
        </p:nvSpPr>
        <p:spPr bwMode="auto">
          <a:xfrm>
            <a:off x="2209800" y="5715000"/>
            <a:ext cx="4572000" cy="771694"/>
          </a:xfrm>
          <a:prstGeom prst="roundRect">
            <a:avLst>
              <a:gd name="adj" fmla="val 8991"/>
            </a:avLst>
          </a:prstGeom>
          <a:solidFill>
            <a:srgbClr val="FF0000"/>
          </a:solidFill>
          <a:ln w="12700">
            <a:solidFill>
              <a:schemeClr val="tx1"/>
            </a:solidFill>
            <a:round/>
          </a:ln>
        </p:spPr>
        <p:txBody>
          <a:bodyPr wrap="square" lIns="90488" tIns="44450" rIns="90488" bIns="44450">
            <a:spAutoFit/>
          </a:bodyPr>
          <a:lstStyle/>
          <a:p>
            <a:pPr algn="ctr" eaLnBrk="0" hangingPunct="0"/>
            <a:r>
              <a:rPr lang="en-US" sz="1400" b="1" dirty="0">
                <a:solidFill>
                  <a:srgbClr val="000000"/>
                </a:solidFill>
              </a:rPr>
              <a:t>JIKA PEMBERI JASA TDK MEMILIKI NPWP MAKA</a:t>
            </a:r>
          </a:p>
          <a:p>
            <a:pPr algn="ctr" eaLnBrk="0" hangingPunct="0"/>
            <a:r>
              <a:rPr lang="en-US" sz="1400" b="1" dirty="0">
                <a:solidFill>
                  <a:srgbClr val="000000"/>
                </a:solidFill>
              </a:rPr>
              <a:t>TARIFNYA 100% LEBIH TINGGI</a:t>
            </a:r>
          </a:p>
        </p:txBody>
      </p:sp>
      <p:sp>
        <p:nvSpPr>
          <p:cNvPr id="33815" name="AutoShape 22"/>
          <p:cNvSpPr>
            <a:spLocks noChangeArrowheads="1"/>
          </p:cNvSpPr>
          <p:nvPr/>
        </p:nvSpPr>
        <p:spPr bwMode="auto">
          <a:xfrm>
            <a:off x="4267200" y="5257800"/>
            <a:ext cx="914400" cy="457200"/>
          </a:xfrm>
          <a:prstGeom prst="downArrow">
            <a:avLst>
              <a:gd name="adj1" fmla="val 50000"/>
              <a:gd name="adj2" fmla="val 25000"/>
            </a:avLst>
          </a:prstGeom>
          <a:solidFill>
            <a:srgbClr val="FF0000"/>
          </a:solidFill>
          <a:ln w="9525" algn="ctr">
            <a:solidFill>
              <a:schemeClr val="tx1"/>
            </a:solidFill>
            <a:miter lim="800000"/>
          </a:ln>
        </p:spPr>
        <p:txBody>
          <a:bodyPr wrap="none" lIns="90488" tIns="44450" rIns="90488" bIns="44450" anchor="ctr"/>
          <a:lstStyle/>
          <a:p>
            <a:pPr algn="ctr" eaLnBrk="0" hangingPunct="0"/>
            <a:endParaRPr lang="en-US" sz="2400" b="1">
              <a:solidFill>
                <a:srgbClr val="000066"/>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3973" name="Group 5"/>
          <p:cNvGraphicFramePr>
            <a:graphicFrameLocks noGrp="1"/>
          </p:cNvGraphicFramePr>
          <p:nvPr>
            <p:ph idx="4294967295"/>
          </p:nvPr>
        </p:nvGraphicFramePr>
        <p:xfrm>
          <a:off x="533400" y="990600"/>
          <a:ext cx="7924799" cy="5321656"/>
        </p:xfrm>
        <a:graphic>
          <a:graphicData uri="http://schemas.openxmlformats.org/drawingml/2006/table">
            <a:tbl>
              <a:tblPr/>
              <a:tblGrid>
                <a:gridCol w="530679">
                  <a:extLst>
                    <a:ext uri="{9D8B030D-6E8A-4147-A177-3AD203B41FA5}">
                      <a16:colId xmlns:a16="http://schemas.microsoft.com/office/drawing/2014/main" val="20000"/>
                    </a:ext>
                  </a:extLst>
                </a:gridCol>
                <a:gridCol w="4988378">
                  <a:extLst>
                    <a:ext uri="{9D8B030D-6E8A-4147-A177-3AD203B41FA5}">
                      <a16:colId xmlns:a16="http://schemas.microsoft.com/office/drawing/2014/main" val="20001"/>
                    </a:ext>
                  </a:extLst>
                </a:gridCol>
                <a:gridCol w="778328">
                  <a:extLst>
                    <a:ext uri="{9D8B030D-6E8A-4147-A177-3AD203B41FA5}">
                      <a16:colId xmlns:a16="http://schemas.microsoft.com/office/drawing/2014/main" val="20002"/>
                    </a:ext>
                  </a:extLst>
                </a:gridCol>
                <a:gridCol w="1627414">
                  <a:extLst>
                    <a:ext uri="{9D8B030D-6E8A-4147-A177-3AD203B41FA5}">
                      <a16:colId xmlns:a16="http://schemas.microsoft.com/office/drawing/2014/main" val="20003"/>
                    </a:ext>
                  </a:extLst>
                </a:gridCol>
              </a:tblGrid>
              <a:tr h="446865">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OBJEK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TARIF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DASAR PENGHITUNGAN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0"/>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228600" marR="0" lvl="0" indent="-2286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11111"/>
                          </a:solidFill>
                          <a:effectLst/>
                          <a:latin typeface="Arial" charset="0"/>
                          <a:cs typeface="Arial" charset="0"/>
                        </a:rPr>
                        <a:t>7.   JASA PENAMBANGAN DAN JASA PENUNJANG DI BIDANG            PENAMBANGAN SELAIN MIGAS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1111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11111"/>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1"/>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228600" marR="0" lvl="0" indent="-228600" algn="l" defTabSz="914400" rtl="0" eaLnBrk="1" fontAlgn="base" latinLnBrk="0" hangingPunct="1">
                        <a:spcBef>
                          <a:spcPct val="20000"/>
                        </a:spcBef>
                        <a:spcAft>
                          <a:spcPct val="0"/>
                        </a:spcAft>
                        <a:buClrTx/>
                        <a:buSzTx/>
                        <a:buFontTx/>
                        <a:buAutoNum type="arabicPeriod" startAt="8"/>
                      </a:pPr>
                      <a:r>
                        <a:rPr kumimoji="0" lang="en-US" sz="1200" b="1" i="0" u="none" strike="noStrike" cap="none" normalizeH="0" baseline="0">
                          <a:ln>
                            <a:noFill/>
                          </a:ln>
                          <a:solidFill>
                            <a:srgbClr val="111111"/>
                          </a:solidFill>
                          <a:effectLst/>
                          <a:latin typeface="Arial" charset="0"/>
                          <a:cs typeface="Arial" charset="0"/>
                        </a:rPr>
                        <a:t>JASA PENUNJANG DI BIDANG PENERBANGAN DAN BANDAR UDARA</a:t>
                      </a:r>
                      <a:endParaRPr kumimoji="0" lang="en-US" sz="1200" b="1" i="0" u="none" strike="noStrike" cap="none" normalizeH="0" baseline="0">
                        <a:ln>
                          <a:noFill/>
                        </a:ln>
                        <a:solidFill>
                          <a:srgbClr val="1C1C1C"/>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2"/>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228600" marR="0" lvl="0" indent="-2286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9.   JASA PENEBANGAN HUTAN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3"/>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10.  JASA PENGELOLAAN LIMBAH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4"/>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11.  JASA PENYEDIAAN TENAGA KERJA (OUTSOURCING SERVICE)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5"/>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12.  JASA PERANTARA ATAU KEAGENAN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6"/>
                  </a:ext>
                </a:extLst>
              </a:tr>
              <a:tr h="661361">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292100" marR="0" lvl="0" indent="-292100" algn="l" defTabSz="914400" rtl="0" eaLnBrk="1" fontAlgn="base" latinLnBrk="0" hangingPunct="1">
                        <a:spcBef>
                          <a:spcPct val="20000"/>
                        </a:spcBef>
                        <a:spcAft>
                          <a:spcPct val="0"/>
                        </a:spcAft>
                        <a:buClrTx/>
                        <a:buSzTx/>
                        <a:buFontTx/>
                        <a:buAutoNum type="arabicPeriod" startAt="13"/>
                      </a:pPr>
                      <a:r>
                        <a:rPr kumimoji="0" lang="en-US" sz="1200" b="1" i="0" u="none" strike="noStrike" cap="none" normalizeH="0" baseline="0">
                          <a:ln>
                            <a:noFill/>
                          </a:ln>
                          <a:solidFill>
                            <a:srgbClr val="1C1C1C"/>
                          </a:solidFill>
                          <a:effectLst/>
                          <a:latin typeface="Arial" charset="0"/>
                          <a:cs typeface="Arial" charset="0"/>
                        </a:rPr>
                        <a:t>JASA DI BIDANG PERDAGANGAN SURAT-SURAT BERHARGA,   </a:t>
                      </a:r>
                    </a:p>
                    <a:p>
                      <a:pPr marL="292100" marR="0" lvl="0" indent="-2921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        KECUALI YG DI LAKUKAN BURSA EFEK, KSEI DAN KPEI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7"/>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14.  JASA KOSTODIAN/PENYIMPANAN/PENITIPAN, KECUALI YG </a:t>
                      </a:r>
                    </a:p>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       DILAKUKAN KSEI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8"/>
                  </a:ext>
                </a:extLst>
              </a:tr>
              <a:tr h="52347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15.  JASA PENGISIAN SUARA (DUBBING DAN/ATAU  SULIH SUARA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9"/>
                  </a:ext>
                </a:extLst>
              </a:tr>
            </a:tbl>
          </a:graphicData>
        </a:graphic>
      </p:graphicFrame>
      <p:sp>
        <p:nvSpPr>
          <p:cNvPr id="334941" name="Rectangle 93"/>
          <p:cNvSpPr>
            <a:spLocks noChangeArrowheads="1"/>
          </p:cNvSpPr>
          <p:nvPr/>
        </p:nvSpPr>
        <p:spPr bwMode="auto">
          <a:xfrm>
            <a:off x="304800" y="6507163"/>
            <a:ext cx="2254250" cy="274637"/>
          </a:xfrm>
          <a:prstGeom prst="rect">
            <a:avLst/>
          </a:prstGeom>
          <a:noFill/>
          <a:ln w="9525">
            <a:noFill/>
            <a:miter lim="800000"/>
          </a:ln>
        </p:spPr>
        <p:txBody>
          <a:bodyPr>
            <a:spAutoFit/>
          </a:bodyPr>
          <a:lstStyle/>
          <a:p>
            <a:pPr>
              <a:spcBef>
                <a:spcPct val="20000"/>
              </a:spcBef>
              <a:buClr>
                <a:schemeClr val="tx1"/>
              </a:buClr>
            </a:pPr>
            <a:r>
              <a:rPr lang="en-US" sz="1200" b="1" dirty="0">
                <a:solidFill>
                  <a:srgbClr val="000000"/>
                </a:solidFill>
              </a:rPr>
              <a:t>*TIDAK TERMASUK PPN</a:t>
            </a:r>
          </a:p>
        </p:txBody>
      </p:sp>
      <p:sp>
        <p:nvSpPr>
          <p:cNvPr id="334943" name="Rectangle 95"/>
          <p:cNvSpPr>
            <a:spLocks noChangeArrowheads="1"/>
          </p:cNvSpPr>
          <p:nvPr/>
        </p:nvSpPr>
        <p:spPr bwMode="auto">
          <a:xfrm>
            <a:off x="533400" y="152400"/>
            <a:ext cx="7924800" cy="612775"/>
          </a:xfrm>
          <a:prstGeom prst="rect">
            <a:avLst/>
          </a:prstGeom>
          <a:solidFill>
            <a:srgbClr val="00B0F0"/>
          </a:solidFill>
          <a:ln w="9525">
            <a:solidFill>
              <a:schemeClr val="tx1"/>
            </a:solidFill>
            <a:miter lim="800000"/>
          </a:ln>
        </p:spPr>
        <p:txBody>
          <a:bodyPr anchor="ctr"/>
          <a:lstStyle/>
          <a:p>
            <a:pPr algn="ctr" eaLnBrk="0" hangingPunct="0"/>
            <a:r>
              <a:rPr lang="en-US" sz="2400" b="1">
                <a:latin typeface="Times New Roman" pitchFamily="18" charset="0"/>
              </a:rPr>
              <a:t>OBJEK PEMOTONGAN PPH PASAL 23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8397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34941"/>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349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941" grpId="0" autoUpdateAnimBg="0"/>
      <p:bldP spid="334943"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20" name="Group 4"/>
          <p:cNvGraphicFramePr>
            <a:graphicFrameLocks noGrp="1"/>
          </p:cNvGraphicFramePr>
          <p:nvPr>
            <p:ph idx="4294967295"/>
          </p:nvPr>
        </p:nvGraphicFramePr>
        <p:xfrm>
          <a:off x="685800" y="838200"/>
          <a:ext cx="7620001" cy="5341487"/>
        </p:xfrm>
        <a:graphic>
          <a:graphicData uri="http://schemas.openxmlformats.org/drawingml/2006/table">
            <a:tbl>
              <a:tblPr/>
              <a:tblGrid>
                <a:gridCol w="520767">
                  <a:extLst>
                    <a:ext uri="{9D8B030D-6E8A-4147-A177-3AD203B41FA5}">
                      <a16:colId xmlns:a16="http://schemas.microsoft.com/office/drawing/2014/main" val="20000"/>
                    </a:ext>
                  </a:extLst>
                </a:gridCol>
                <a:gridCol w="4611126">
                  <a:extLst>
                    <a:ext uri="{9D8B030D-6E8A-4147-A177-3AD203B41FA5}">
                      <a16:colId xmlns:a16="http://schemas.microsoft.com/office/drawing/2014/main" val="20001"/>
                    </a:ext>
                  </a:extLst>
                </a:gridCol>
                <a:gridCol w="796305">
                  <a:extLst>
                    <a:ext uri="{9D8B030D-6E8A-4147-A177-3AD203B41FA5}">
                      <a16:colId xmlns:a16="http://schemas.microsoft.com/office/drawing/2014/main" val="20002"/>
                    </a:ext>
                  </a:extLst>
                </a:gridCol>
                <a:gridCol w="1691803">
                  <a:extLst>
                    <a:ext uri="{9D8B030D-6E8A-4147-A177-3AD203B41FA5}">
                      <a16:colId xmlns:a16="http://schemas.microsoft.com/office/drawing/2014/main" val="20003"/>
                    </a:ext>
                  </a:extLst>
                </a:gridCol>
              </a:tblGrid>
              <a:tr h="430614">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OBJEK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TARIF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DASAR PENGHITUNGAN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0"/>
                  </a:ext>
                </a:extLst>
              </a:tr>
              <a:tr h="426759">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16.  JASA MIXING FILM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1"/>
                  </a:ext>
                </a:extLst>
              </a:tr>
              <a:tr h="809554">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dirty="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228600" marR="0" lvl="0" indent="-2286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17.  JASA SEHUBUNGAN DENGAN SOFTWARE  KOMPUTER,   </a:t>
                      </a:r>
                    </a:p>
                    <a:p>
                      <a:pPr marL="228600" marR="0" lvl="0" indent="-2286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       TERMASUK PERAWATAN,  PEMELIHARAAN DAN PERBAIKAN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2"/>
                  </a:ext>
                </a:extLst>
              </a:tr>
              <a:tr h="1119596">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dirty="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228600" marR="0" lvl="0" indent="-2286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18. JASA INSTALASI/PEMASANGAN MESIN, PERALATAN, LISTRIK, TELEPON, AIR, GAS, AC, DAN/ATAU TV KABEL, SELAIN YG DILAKUKAN OLEH WAJIB PAJAK YG RUANG LINGKUPNYA DI </a:t>
                      </a:r>
                    </a:p>
                    <a:p>
                      <a:pPr marL="228600" marR="0" lvl="0" indent="-228600" algn="l" defTabSz="914400" rtl="0" eaLnBrk="1" fontAlgn="base" latinLnBrk="0" hangingPunct="1">
                        <a:spcBef>
                          <a:spcPct val="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      BIDANG KONSTRUKSI DAN MEMPUNYAI IZIN DAN/ATAU  SERTIFIKAT SBG PENGUSAHA KONSTRUKSI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3"/>
                  </a:ext>
                </a:extLst>
              </a:tr>
              <a:tr h="1464087">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228600" marR="0" lvl="0" indent="-2286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19. JASA PERAWATAN/PERBAIKAN/PEMELIHARAAN MESIN,  PERALATAN, LISTRIK  TELEPON, AIR, GAS, AC, DAN/ATAU TV </a:t>
                      </a:r>
                    </a:p>
                    <a:p>
                      <a:pPr marL="228600" marR="0" lvl="0" indent="-228600" algn="l" defTabSz="914400" rtl="0" eaLnBrk="1" fontAlgn="base" latinLnBrk="0" hangingPunct="1">
                        <a:spcBef>
                          <a:spcPct val="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      KABEL, ALAT TRANSPORTASI/KENDARAAN DAN/ATAU BANGUNAN, SELAIN YG DILAKUKAN WAJIB PAJAK YG RUANG  LINGKUPNYA DI BIDANG KONSTRUKSI DAN MEMPUNYAI </a:t>
                      </a:r>
                    </a:p>
                    <a:p>
                      <a:pPr marL="228600" marR="0" lvl="0" indent="-228600" algn="l" defTabSz="914400" rtl="0" eaLnBrk="1" fontAlgn="base" latinLnBrk="0" hangingPunct="1">
                        <a:spcBef>
                          <a:spcPct val="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      SERTIFIKAT SBG PENGUSAHA KONSTRUKSI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4"/>
                  </a:ext>
                </a:extLst>
              </a:tr>
              <a:tr h="428033">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20.  JASA MAKLON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5"/>
                  </a:ext>
                </a:extLst>
              </a:tr>
              <a:tr h="426759">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21.  JASA PENYELIDIKAN DAN KEAMANAN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lumMod val="20000"/>
                        <a:lumOff val="80000"/>
                      </a:schemeClr>
                    </a:solidFill>
                  </a:tcPr>
                </a:tc>
                <a:extLst>
                  <a:ext uri="{0D108BD9-81ED-4DB2-BD59-A6C34878D82A}">
                    <a16:rowId xmlns:a16="http://schemas.microsoft.com/office/drawing/2014/main" val="10006"/>
                  </a:ext>
                </a:extLst>
              </a:tr>
            </a:tbl>
          </a:graphicData>
        </a:graphic>
      </p:graphicFrame>
      <p:sp>
        <p:nvSpPr>
          <p:cNvPr id="336970" name="Rectangle 74"/>
          <p:cNvSpPr>
            <a:spLocks noChangeArrowheads="1"/>
          </p:cNvSpPr>
          <p:nvPr/>
        </p:nvSpPr>
        <p:spPr bwMode="auto">
          <a:xfrm>
            <a:off x="533400" y="6324600"/>
            <a:ext cx="2438400" cy="274637"/>
          </a:xfrm>
          <a:prstGeom prst="rect">
            <a:avLst/>
          </a:prstGeom>
          <a:noFill/>
          <a:ln w="9525">
            <a:noFill/>
            <a:miter lim="800000"/>
          </a:ln>
        </p:spPr>
        <p:txBody>
          <a:bodyPr>
            <a:spAutoFit/>
          </a:bodyPr>
          <a:lstStyle/>
          <a:p>
            <a:pPr>
              <a:spcBef>
                <a:spcPct val="20000"/>
              </a:spcBef>
              <a:buClr>
                <a:schemeClr val="tx1"/>
              </a:buClr>
            </a:pPr>
            <a:r>
              <a:rPr lang="en-US" sz="1200" b="1" dirty="0">
                <a:solidFill>
                  <a:srgbClr val="000000"/>
                </a:solidFill>
              </a:rPr>
              <a:t>*TIDAK TERMASUK PPN</a:t>
            </a:r>
          </a:p>
        </p:txBody>
      </p:sp>
      <p:sp>
        <p:nvSpPr>
          <p:cNvPr id="336971" name="Rectangle 75"/>
          <p:cNvSpPr>
            <a:spLocks noChangeArrowheads="1"/>
          </p:cNvSpPr>
          <p:nvPr/>
        </p:nvSpPr>
        <p:spPr bwMode="auto">
          <a:xfrm>
            <a:off x="468313" y="0"/>
            <a:ext cx="8207375" cy="765175"/>
          </a:xfrm>
          <a:prstGeom prst="rect">
            <a:avLst/>
          </a:prstGeom>
          <a:noFill/>
          <a:ln w="9525">
            <a:noFill/>
            <a:miter lim="800000"/>
          </a:ln>
        </p:spPr>
        <p:txBody>
          <a:bodyPr anchor="b"/>
          <a:lstStyle/>
          <a:p>
            <a:pPr algn="ctr" eaLnBrk="0" hangingPunct="0"/>
            <a:r>
              <a:rPr lang="en-US" sz="4400">
                <a:solidFill>
                  <a:srgbClr val="000000"/>
                </a:solidFill>
                <a:latin typeface="Times New Roman" pitchFamily="18" charset="0"/>
              </a:rPr>
              <a:t>PPh Pasal 23     </a:t>
            </a:r>
          </a:p>
        </p:txBody>
      </p:sp>
      <p:sp>
        <p:nvSpPr>
          <p:cNvPr id="336973" name="Rectangle 77"/>
          <p:cNvSpPr>
            <a:spLocks noChangeArrowheads="1"/>
          </p:cNvSpPr>
          <p:nvPr/>
        </p:nvSpPr>
        <p:spPr bwMode="auto">
          <a:xfrm>
            <a:off x="762000" y="152400"/>
            <a:ext cx="7532687" cy="609600"/>
          </a:xfrm>
          <a:prstGeom prst="rect">
            <a:avLst/>
          </a:prstGeom>
          <a:solidFill>
            <a:schemeClr val="folHlink"/>
          </a:solidFill>
          <a:ln w="9525">
            <a:noFill/>
            <a:miter lim="800000"/>
          </a:ln>
        </p:spPr>
        <p:txBody>
          <a:bodyPr anchor="ctr"/>
          <a:lstStyle/>
          <a:p>
            <a:pPr algn="ctr" eaLnBrk="0" hangingPunct="0"/>
            <a:r>
              <a:rPr lang="en-US" sz="2400" b="1">
                <a:latin typeface="Times New Roman" pitchFamily="18" charset="0"/>
              </a:rPr>
              <a:t>OBJEK PEMOTONGAN PPH PASAL 23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36970"/>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36971"/>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369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6970" grpId="0" autoUpdateAnimBg="0"/>
      <p:bldP spid="336971" grpId="0" autoUpdateAnimBg="0"/>
      <p:bldP spid="336973"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068" name="Group 4"/>
          <p:cNvGraphicFramePr>
            <a:graphicFrameLocks noGrp="1"/>
          </p:cNvGraphicFramePr>
          <p:nvPr>
            <p:ph idx="4294967295"/>
          </p:nvPr>
        </p:nvGraphicFramePr>
        <p:xfrm>
          <a:off x="914400" y="1524000"/>
          <a:ext cx="7239001" cy="3549968"/>
        </p:xfrm>
        <a:graphic>
          <a:graphicData uri="http://schemas.openxmlformats.org/drawingml/2006/table">
            <a:tbl>
              <a:tblPr/>
              <a:tblGrid>
                <a:gridCol w="500294">
                  <a:extLst>
                    <a:ext uri="{9D8B030D-6E8A-4147-A177-3AD203B41FA5}">
                      <a16:colId xmlns:a16="http://schemas.microsoft.com/office/drawing/2014/main" val="20000"/>
                    </a:ext>
                  </a:extLst>
                </a:gridCol>
                <a:gridCol w="4250509">
                  <a:extLst>
                    <a:ext uri="{9D8B030D-6E8A-4147-A177-3AD203B41FA5}">
                      <a16:colId xmlns:a16="http://schemas.microsoft.com/office/drawing/2014/main" val="20001"/>
                    </a:ext>
                  </a:extLst>
                </a:gridCol>
                <a:gridCol w="861248">
                  <a:extLst>
                    <a:ext uri="{9D8B030D-6E8A-4147-A177-3AD203B41FA5}">
                      <a16:colId xmlns:a16="http://schemas.microsoft.com/office/drawing/2014/main" val="20002"/>
                    </a:ext>
                  </a:extLst>
                </a:gridCol>
                <a:gridCol w="1626950">
                  <a:extLst>
                    <a:ext uri="{9D8B030D-6E8A-4147-A177-3AD203B41FA5}">
                      <a16:colId xmlns:a16="http://schemas.microsoft.com/office/drawing/2014/main" val="20003"/>
                    </a:ext>
                  </a:extLst>
                </a:gridCol>
              </a:tblGrid>
              <a:tr h="360363">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OBJEK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TARIF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DASAR PENGHITUNGAN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0"/>
                  </a:ext>
                </a:extLst>
              </a:tr>
              <a:tr h="423863">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22. JASA PENYELENGGARA KEGIATAN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23. JASA PENGEPAKAN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2"/>
                  </a:ext>
                </a:extLst>
              </a:tr>
              <a:tr h="609600">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dirty="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228600" marR="0" lvl="0" indent="-22860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24. JASA PENYEDIAAN TEMPAT DAN/ATAU WAKTU DALAM MEDIA MASA, MEDIA LUAR RUANG ATAU MEDIA LAIN UNTUK PENYAMPAIAN INFORMASI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3"/>
                  </a:ext>
                </a:extLst>
              </a:tr>
              <a:tr h="504825">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25. JASA PEMBASMI HAMA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4"/>
                  </a:ext>
                </a:extLst>
              </a:tr>
              <a:tr h="457200">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26. JASA KEBERSIHAN ATAU CLEANING SERVICE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5"/>
                  </a:ext>
                </a:extLst>
              </a:tr>
              <a:tr h="609600">
                <a:tc>
                  <a:txBody>
                    <a:bodyPr/>
                    <a:lstStyle/>
                    <a:p>
                      <a:pPr marL="0" marR="0" lvl="0" indent="0" algn="l" defTabSz="914400" rtl="0" eaLnBrk="1" fontAlgn="base" latinLnBrk="0" hangingPunct="1">
                        <a:spcBef>
                          <a:spcPct val="20000"/>
                        </a:spcBef>
                        <a:spcAft>
                          <a:spcPct val="0"/>
                        </a:spcAft>
                        <a:buClrTx/>
                        <a:buSzTx/>
                        <a:buFontTx/>
                        <a:buNone/>
                      </a:pPr>
                      <a:endParaRPr kumimoji="0" lang="en-US" sz="1200" b="1" i="0" u="none" strike="noStrike" cap="none" normalizeH="0" baseline="0">
                        <a:ln>
                          <a:noFill/>
                        </a:ln>
                        <a:solidFill>
                          <a:srgbClr val="1C1C1C"/>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l"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27. JASA KATERING ATAU TATA BOGA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a:ln>
                            <a:noFill/>
                          </a:ln>
                          <a:solidFill>
                            <a:srgbClr val="1C1C1C"/>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spcBef>
                          <a:spcPct val="20000"/>
                        </a:spcBef>
                        <a:spcAft>
                          <a:spcPct val="0"/>
                        </a:spcAft>
                        <a:buClrTx/>
                        <a:buSzTx/>
                        <a:buFontTx/>
                        <a:buNone/>
                      </a:pPr>
                      <a:r>
                        <a:rPr kumimoji="0" lang="en-US" sz="1200" b="1" i="0" u="none" strike="noStrike" cap="none" normalizeH="0" baseline="0" dirty="0">
                          <a:ln>
                            <a:noFill/>
                          </a:ln>
                          <a:solidFill>
                            <a:srgbClr val="1C1C1C"/>
                          </a:solidFill>
                          <a:effectLst/>
                          <a:latin typeface="Arial" charset="0"/>
                          <a:cs typeface="Arial" charset="0"/>
                        </a:rPr>
                        <a:t>JUMLAH BRUTO*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B0F0"/>
                    </a:solidFill>
                  </a:tcPr>
                </a:tc>
                <a:extLst>
                  <a:ext uri="{0D108BD9-81ED-4DB2-BD59-A6C34878D82A}">
                    <a16:rowId xmlns:a16="http://schemas.microsoft.com/office/drawing/2014/main" val="10006"/>
                  </a:ext>
                </a:extLst>
              </a:tr>
            </a:tbl>
          </a:graphicData>
        </a:graphic>
      </p:graphicFrame>
      <p:sp>
        <p:nvSpPr>
          <p:cNvPr id="339012" name="Rectangle 68"/>
          <p:cNvSpPr>
            <a:spLocks noChangeArrowheads="1"/>
          </p:cNvSpPr>
          <p:nvPr/>
        </p:nvSpPr>
        <p:spPr bwMode="auto">
          <a:xfrm>
            <a:off x="342900" y="5211763"/>
            <a:ext cx="2324100" cy="274637"/>
          </a:xfrm>
          <a:prstGeom prst="rect">
            <a:avLst/>
          </a:prstGeom>
          <a:noFill/>
          <a:ln w="9525">
            <a:noFill/>
            <a:miter lim="800000"/>
          </a:ln>
        </p:spPr>
        <p:txBody>
          <a:bodyPr>
            <a:spAutoFit/>
          </a:bodyPr>
          <a:lstStyle/>
          <a:p>
            <a:pPr>
              <a:spcBef>
                <a:spcPct val="20000"/>
              </a:spcBef>
              <a:buClr>
                <a:schemeClr val="tx1"/>
              </a:buClr>
            </a:pPr>
            <a:r>
              <a:rPr lang="en-US" sz="1200" b="1">
                <a:solidFill>
                  <a:srgbClr val="000000"/>
                </a:solidFill>
              </a:rPr>
              <a:t>*TIDAK TERMASUK PPN</a:t>
            </a:r>
          </a:p>
        </p:txBody>
      </p:sp>
      <p:sp>
        <p:nvSpPr>
          <p:cNvPr id="339013" name="Rectangle 69"/>
          <p:cNvSpPr>
            <a:spLocks noChangeArrowheads="1"/>
          </p:cNvSpPr>
          <p:nvPr/>
        </p:nvSpPr>
        <p:spPr bwMode="auto">
          <a:xfrm>
            <a:off x="914400" y="454025"/>
            <a:ext cx="7162800" cy="612775"/>
          </a:xfrm>
          <a:prstGeom prst="rect">
            <a:avLst/>
          </a:prstGeom>
          <a:solidFill>
            <a:schemeClr val="folHlink"/>
          </a:solidFill>
          <a:ln w="9525">
            <a:solidFill>
              <a:schemeClr val="tx1"/>
            </a:solidFill>
            <a:miter lim="800000"/>
          </a:ln>
        </p:spPr>
        <p:txBody>
          <a:bodyPr anchor="ctr"/>
          <a:lstStyle/>
          <a:p>
            <a:pPr algn="ctr" eaLnBrk="0" hangingPunct="0"/>
            <a:r>
              <a:rPr lang="en-US" sz="2800" b="1">
                <a:solidFill>
                  <a:schemeClr val="accent2"/>
                </a:solidFill>
                <a:latin typeface="Times New Roman" pitchFamily="18" charset="0"/>
              </a:rPr>
              <a:t>OBJEK PEMOTONGAN PPH PASAL 23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39012"/>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39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012" grpId="0" autoUpdateAnimBg="0"/>
      <p:bldP spid="339013"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523847" y="3964785"/>
            <a:ext cx="4048127" cy="144662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anchor="ctr"/>
          <a:lstStyle/>
          <a:p>
            <a:pPr marL="265430" indent="-265430" algn="just">
              <a:spcBef>
                <a:spcPts val="250"/>
              </a:spcBef>
              <a:spcAft>
                <a:spcPts val="0"/>
              </a:spcAft>
              <a:buFont typeface="Wingdings 2"/>
              <a:buChar char=""/>
              <a:defRPr/>
            </a:pPr>
            <a:r>
              <a:rPr lang="en-US" dirty="0">
                <a:solidFill>
                  <a:schemeClr val="tx1"/>
                </a:solidFill>
                <a:effectLst>
                  <a:outerShdw blurRad="38100" dist="38100" dir="2700000" algn="tl">
                    <a:srgbClr val="C0C0C0"/>
                  </a:outerShdw>
                </a:effectLst>
                <a:latin typeface="Arial" pitchFamily="34" charset="0"/>
                <a:cs typeface="Arial" pitchFamily="34" charset="0"/>
              </a:rPr>
              <a:t>Paling </a:t>
            </a:r>
            <a:r>
              <a:rPr lang="en-US" dirty="0" err="1">
                <a:solidFill>
                  <a:schemeClr val="tx1"/>
                </a:solidFill>
                <a:effectLst>
                  <a:outerShdw blurRad="38100" dist="38100" dir="2700000" algn="tl">
                    <a:srgbClr val="C0C0C0"/>
                  </a:outerShdw>
                </a:effectLst>
                <a:latin typeface="Arial" pitchFamily="34" charset="0"/>
                <a:cs typeface="Arial" pitchFamily="34" charset="0"/>
              </a:rPr>
              <a:t>lambat</a:t>
            </a:r>
            <a:r>
              <a:rPr lang="en-US" dirty="0">
                <a:solidFill>
                  <a:schemeClr val="tx1"/>
                </a:solidFill>
                <a:effectLst>
                  <a:outerShdw blurRad="38100" dist="38100" dir="2700000" algn="tl">
                    <a:srgbClr val="C0C0C0"/>
                  </a:outerShdw>
                </a:effectLst>
                <a:latin typeface="Arial" pitchFamily="34" charset="0"/>
                <a:cs typeface="Arial" pitchFamily="34" charset="0"/>
              </a:rPr>
              <a:t> </a:t>
            </a:r>
            <a:r>
              <a:rPr lang="en-US" dirty="0" err="1">
                <a:solidFill>
                  <a:schemeClr val="tx1"/>
                </a:solidFill>
                <a:effectLst>
                  <a:outerShdw blurRad="38100" dist="38100" dir="2700000" algn="tl">
                    <a:srgbClr val="C0C0C0"/>
                  </a:outerShdw>
                </a:effectLst>
                <a:latin typeface="Arial" pitchFamily="34" charset="0"/>
                <a:cs typeface="Arial" pitchFamily="34" charset="0"/>
              </a:rPr>
              <a:t>tanggal</a:t>
            </a:r>
            <a:r>
              <a:rPr lang="en-US" dirty="0">
                <a:solidFill>
                  <a:schemeClr val="tx1"/>
                </a:solidFill>
                <a:effectLst>
                  <a:outerShdw blurRad="38100" dist="38100" dir="2700000" algn="tl">
                    <a:srgbClr val="C0C0C0"/>
                  </a:outerShdw>
                </a:effectLst>
                <a:latin typeface="Arial" pitchFamily="34" charset="0"/>
                <a:cs typeface="Arial" pitchFamily="34" charset="0"/>
              </a:rPr>
              <a:t> 10 </a:t>
            </a:r>
            <a:r>
              <a:rPr lang="en-US" dirty="0" err="1">
                <a:solidFill>
                  <a:schemeClr val="tx1"/>
                </a:solidFill>
                <a:effectLst>
                  <a:outerShdw blurRad="38100" dist="38100" dir="2700000" algn="tl">
                    <a:srgbClr val="C0C0C0"/>
                  </a:outerShdw>
                </a:effectLst>
                <a:latin typeface="Arial" pitchFamily="34" charset="0"/>
                <a:cs typeface="Arial" pitchFamily="34" charset="0"/>
              </a:rPr>
              <a:t>bulan</a:t>
            </a:r>
            <a:r>
              <a:rPr lang="en-US" dirty="0">
                <a:solidFill>
                  <a:schemeClr val="tx1"/>
                </a:solidFill>
                <a:effectLst>
                  <a:outerShdw blurRad="38100" dist="38100" dir="2700000" algn="tl">
                    <a:srgbClr val="C0C0C0"/>
                  </a:outerShdw>
                </a:effectLst>
                <a:latin typeface="Arial" pitchFamily="34" charset="0"/>
                <a:cs typeface="Arial" pitchFamily="34" charset="0"/>
              </a:rPr>
              <a:t> </a:t>
            </a:r>
            <a:r>
              <a:rPr lang="en-US" dirty="0" err="1">
                <a:solidFill>
                  <a:schemeClr val="tx1"/>
                </a:solidFill>
                <a:effectLst>
                  <a:outerShdw blurRad="38100" dist="38100" dir="2700000" algn="tl">
                    <a:srgbClr val="C0C0C0"/>
                  </a:outerShdw>
                </a:effectLst>
                <a:latin typeface="Arial" pitchFamily="34" charset="0"/>
                <a:cs typeface="Arial" pitchFamily="34" charset="0"/>
              </a:rPr>
              <a:t>berikutnya</a:t>
            </a:r>
            <a:endParaRPr lang="en-US" dirty="0">
              <a:solidFill>
                <a:schemeClr val="tx1"/>
              </a:solidFill>
              <a:effectLst>
                <a:outerShdw blurRad="38100" dist="38100" dir="2700000" algn="tl">
                  <a:srgbClr val="C0C0C0"/>
                </a:outerShdw>
              </a:effectLst>
              <a:latin typeface="Arial" pitchFamily="34" charset="0"/>
              <a:cs typeface="Arial" pitchFamily="34" charset="0"/>
            </a:endParaRPr>
          </a:p>
          <a:p>
            <a:pPr marL="265430" indent="-265430">
              <a:spcBef>
                <a:spcPts val="250"/>
              </a:spcBef>
              <a:spcAft>
                <a:spcPts val="0"/>
              </a:spcAft>
              <a:buFont typeface="Wingdings 2"/>
              <a:buChar char=""/>
              <a:defRPr/>
            </a:pPr>
            <a:r>
              <a:rPr lang="en-US" dirty="0" err="1">
                <a:solidFill>
                  <a:schemeClr val="tx1"/>
                </a:solidFill>
                <a:effectLst>
                  <a:outerShdw blurRad="38100" dist="38100" dir="2700000" algn="tl">
                    <a:srgbClr val="C0C0C0"/>
                  </a:outerShdw>
                </a:effectLst>
                <a:latin typeface="Arial" pitchFamily="34" charset="0"/>
                <a:cs typeface="Arial" pitchFamily="34" charset="0"/>
              </a:rPr>
              <a:t>Sangsi</a:t>
            </a:r>
            <a:r>
              <a:rPr lang="en-US" dirty="0">
                <a:solidFill>
                  <a:schemeClr val="tx1"/>
                </a:solidFill>
                <a:effectLst>
                  <a:outerShdw blurRad="38100" dist="38100" dir="2700000" algn="tl">
                    <a:srgbClr val="C0C0C0"/>
                  </a:outerShdw>
                </a:effectLst>
                <a:latin typeface="Arial" pitchFamily="34" charset="0"/>
                <a:cs typeface="Arial" pitchFamily="34" charset="0"/>
              </a:rPr>
              <a:t> </a:t>
            </a:r>
            <a:r>
              <a:rPr lang="en-US" dirty="0" err="1">
                <a:solidFill>
                  <a:schemeClr val="tx1"/>
                </a:solidFill>
                <a:effectLst>
                  <a:outerShdw blurRad="38100" dist="38100" dir="2700000" algn="tl">
                    <a:srgbClr val="C0C0C0"/>
                  </a:outerShdw>
                </a:effectLst>
                <a:latin typeface="Arial" pitchFamily="34" charset="0"/>
                <a:cs typeface="Arial" pitchFamily="34" charset="0"/>
              </a:rPr>
              <a:t>keterlambatan</a:t>
            </a:r>
            <a:r>
              <a:rPr lang="en-US" dirty="0">
                <a:solidFill>
                  <a:schemeClr val="tx1"/>
                </a:solidFill>
                <a:effectLst>
                  <a:outerShdw blurRad="38100" dist="38100" dir="2700000" algn="tl">
                    <a:srgbClr val="C0C0C0"/>
                  </a:outerShdw>
                </a:effectLst>
                <a:latin typeface="Arial" pitchFamily="34" charset="0"/>
                <a:cs typeface="Arial" pitchFamily="34" charset="0"/>
              </a:rPr>
              <a:t> 2 % </a:t>
            </a:r>
            <a:r>
              <a:rPr lang="en-US" dirty="0" err="1">
                <a:solidFill>
                  <a:schemeClr val="tx1"/>
                </a:solidFill>
                <a:effectLst>
                  <a:outerShdw blurRad="38100" dist="38100" dir="2700000" algn="tl">
                    <a:srgbClr val="C0C0C0"/>
                  </a:outerShdw>
                </a:effectLst>
                <a:latin typeface="Arial" pitchFamily="34" charset="0"/>
                <a:cs typeface="Arial" pitchFamily="34" charset="0"/>
              </a:rPr>
              <a:t>perbulan</a:t>
            </a:r>
            <a:endParaRPr lang="en-US" dirty="0">
              <a:solidFill>
                <a:schemeClr val="tx1"/>
              </a:solidFill>
              <a:effectLst>
                <a:outerShdw blurRad="38100" dist="38100" dir="2700000" algn="tl">
                  <a:srgbClr val="C0C0C0"/>
                </a:outerShdw>
              </a:effectLst>
              <a:latin typeface="Arial" pitchFamily="34" charset="0"/>
              <a:cs typeface="Arial" pitchFamily="34" charset="0"/>
            </a:endParaRPr>
          </a:p>
        </p:txBody>
      </p:sp>
      <p:sp>
        <p:nvSpPr>
          <p:cNvPr id="7" name="Rounded Rectangle 6"/>
          <p:cNvSpPr/>
          <p:nvPr/>
        </p:nvSpPr>
        <p:spPr>
          <a:xfrm>
            <a:off x="1119164" y="589341"/>
            <a:ext cx="6607968" cy="1071565"/>
          </a:xfrm>
          <a:prstGeom prst="round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anchor="ctr"/>
          <a:lstStyle/>
          <a:p>
            <a:pPr algn="ctr">
              <a:defRPr/>
            </a:pPr>
            <a:r>
              <a:rPr lang="en-US" b="1" dirty="0">
                <a:solidFill>
                  <a:schemeClr val="tx1"/>
                </a:solidFill>
              </a:rPr>
              <a:t>TANGGAL SETOR </a:t>
            </a:r>
            <a:r>
              <a:rPr lang="en-US" b="1" dirty="0" err="1">
                <a:solidFill>
                  <a:schemeClr val="tx1"/>
                </a:solidFill>
              </a:rPr>
              <a:t>dan</a:t>
            </a:r>
            <a:r>
              <a:rPr lang="en-US" b="1" dirty="0">
                <a:solidFill>
                  <a:schemeClr val="tx1"/>
                </a:solidFill>
              </a:rPr>
              <a:t> LAPOR </a:t>
            </a:r>
            <a:r>
              <a:rPr lang="en-US" b="1" dirty="0" err="1">
                <a:solidFill>
                  <a:schemeClr val="tx1"/>
                </a:solidFill>
              </a:rPr>
              <a:t>PPh</a:t>
            </a:r>
            <a:r>
              <a:rPr lang="en-US" b="1" dirty="0">
                <a:solidFill>
                  <a:schemeClr val="tx1"/>
                </a:solidFill>
              </a:rPr>
              <a:t> 23/26</a:t>
            </a:r>
          </a:p>
        </p:txBody>
      </p:sp>
      <p:sp>
        <p:nvSpPr>
          <p:cNvPr id="6" name="Rounded Rectangle 5"/>
          <p:cNvSpPr/>
          <p:nvPr/>
        </p:nvSpPr>
        <p:spPr>
          <a:xfrm>
            <a:off x="4810127" y="3911207"/>
            <a:ext cx="3750495" cy="1500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anchor="ctr"/>
          <a:lstStyle/>
          <a:p>
            <a:pPr marL="265430" indent="-265430">
              <a:spcBef>
                <a:spcPts val="250"/>
              </a:spcBef>
              <a:spcAft>
                <a:spcPts val="0"/>
              </a:spcAft>
              <a:buFont typeface="Wingdings 2"/>
              <a:buChar char=""/>
              <a:defRPr/>
            </a:pPr>
            <a:r>
              <a:rPr lang="en-US" dirty="0">
                <a:solidFill>
                  <a:schemeClr val="tx1"/>
                </a:solidFill>
                <a:effectLst>
                  <a:outerShdw blurRad="38100" dist="38100" dir="2700000" algn="tl">
                    <a:srgbClr val="C0C0C0"/>
                  </a:outerShdw>
                </a:effectLst>
                <a:latin typeface="Arial" pitchFamily="34" charset="0"/>
                <a:cs typeface="Arial" pitchFamily="34" charset="0"/>
              </a:rPr>
              <a:t>Paling </a:t>
            </a:r>
            <a:r>
              <a:rPr lang="en-US" dirty="0" err="1">
                <a:solidFill>
                  <a:schemeClr val="tx1"/>
                </a:solidFill>
                <a:effectLst>
                  <a:outerShdw blurRad="38100" dist="38100" dir="2700000" algn="tl">
                    <a:srgbClr val="C0C0C0"/>
                  </a:outerShdw>
                </a:effectLst>
                <a:latin typeface="Arial" pitchFamily="34" charset="0"/>
                <a:cs typeface="Arial" pitchFamily="34" charset="0"/>
              </a:rPr>
              <a:t>lambat</a:t>
            </a:r>
            <a:r>
              <a:rPr lang="en-US" dirty="0">
                <a:solidFill>
                  <a:schemeClr val="tx1"/>
                </a:solidFill>
                <a:effectLst>
                  <a:outerShdw blurRad="38100" dist="38100" dir="2700000" algn="tl">
                    <a:srgbClr val="C0C0C0"/>
                  </a:outerShdw>
                </a:effectLst>
                <a:latin typeface="Arial" pitchFamily="34" charset="0"/>
                <a:cs typeface="Arial" pitchFamily="34" charset="0"/>
              </a:rPr>
              <a:t> </a:t>
            </a:r>
            <a:r>
              <a:rPr lang="en-US" dirty="0" err="1">
                <a:solidFill>
                  <a:schemeClr val="tx1"/>
                </a:solidFill>
                <a:effectLst>
                  <a:outerShdw blurRad="38100" dist="38100" dir="2700000" algn="tl">
                    <a:srgbClr val="C0C0C0"/>
                  </a:outerShdw>
                </a:effectLst>
                <a:latin typeface="Arial" pitchFamily="34" charset="0"/>
                <a:cs typeface="Arial" pitchFamily="34" charset="0"/>
              </a:rPr>
              <a:t>tanggal</a:t>
            </a:r>
            <a:r>
              <a:rPr lang="en-US" dirty="0">
                <a:solidFill>
                  <a:schemeClr val="tx1"/>
                </a:solidFill>
                <a:effectLst>
                  <a:outerShdw blurRad="38100" dist="38100" dir="2700000" algn="tl">
                    <a:srgbClr val="C0C0C0"/>
                  </a:outerShdw>
                </a:effectLst>
                <a:latin typeface="Arial" pitchFamily="34" charset="0"/>
                <a:cs typeface="Arial" pitchFamily="34" charset="0"/>
              </a:rPr>
              <a:t> 20  </a:t>
            </a:r>
            <a:r>
              <a:rPr lang="en-US" dirty="0" err="1">
                <a:solidFill>
                  <a:schemeClr val="tx1"/>
                </a:solidFill>
                <a:effectLst>
                  <a:outerShdw blurRad="38100" dist="38100" dir="2700000" algn="tl">
                    <a:srgbClr val="C0C0C0"/>
                  </a:outerShdw>
                </a:effectLst>
                <a:latin typeface="Arial" pitchFamily="34" charset="0"/>
                <a:cs typeface="Arial" pitchFamily="34" charset="0"/>
              </a:rPr>
              <a:t>bulan</a:t>
            </a:r>
            <a:r>
              <a:rPr lang="en-US" dirty="0">
                <a:solidFill>
                  <a:schemeClr val="tx1"/>
                </a:solidFill>
                <a:effectLst>
                  <a:outerShdw blurRad="38100" dist="38100" dir="2700000" algn="tl">
                    <a:srgbClr val="C0C0C0"/>
                  </a:outerShdw>
                </a:effectLst>
                <a:latin typeface="Arial" pitchFamily="34" charset="0"/>
                <a:cs typeface="Arial" pitchFamily="34" charset="0"/>
              </a:rPr>
              <a:t> </a:t>
            </a:r>
            <a:r>
              <a:rPr lang="en-US" dirty="0" err="1">
                <a:solidFill>
                  <a:schemeClr val="tx1"/>
                </a:solidFill>
                <a:effectLst>
                  <a:outerShdw blurRad="38100" dist="38100" dir="2700000" algn="tl">
                    <a:srgbClr val="C0C0C0"/>
                  </a:outerShdw>
                </a:effectLst>
                <a:latin typeface="Arial" pitchFamily="34" charset="0"/>
                <a:cs typeface="Arial" pitchFamily="34" charset="0"/>
              </a:rPr>
              <a:t>berikutnya</a:t>
            </a:r>
            <a:endParaRPr lang="en-US" dirty="0">
              <a:solidFill>
                <a:schemeClr val="tx1"/>
              </a:solidFill>
              <a:effectLst>
                <a:outerShdw blurRad="38100" dist="38100" dir="2700000" algn="tl">
                  <a:srgbClr val="C0C0C0"/>
                </a:outerShdw>
              </a:effectLst>
              <a:latin typeface="Arial" pitchFamily="34" charset="0"/>
              <a:cs typeface="Arial" pitchFamily="34" charset="0"/>
            </a:endParaRPr>
          </a:p>
          <a:p>
            <a:pPr marL="265430" indent="-265430">
              <a:spcBef>
                <a:spcPts val="250"/>
              </a:spcBef>
              <a:spcAft>
                <a:spcPts val="0"/>
              </a:spcAft>
              <a:buFont typeface="Wingdings 2"/>
              <a:buChar char=""/>
              <a:defRPr/>
            </a:pPr>
            <a:r>
              <a:rPr lang="en-US" dirty="0" err="1">
                <a:solidFill>
                  <a:schemeClr val="tx1"/>
                </a:solidFill>
                <a:effectLst>
                  <a:outerShdw blurRad="38100" dist="38100" dir="2700000" algn="tl">
                    <a:srgbClr val="C0C0C0"/>
                  </a:outerShdw>
                </a:effectLst>
                <a:latin typeface="Arial" pitchFamily="34" charset="0"/>
                <a:cs typeface="Arial" pitchFamily="34" charset="0"/>
              </a:rPr>
              <a:t>Sangsi</a:t>
            </a:r>
            <a:r>
              <a:rPr lang="en-US" dirty="0">
                <a:solidFill>
                  <a:schemeClr val="tx1"/>
                </a:solidFill>
                <a:effectLst>
                  <a:outerShdw blurRad="38100" dist="38100" dir="2700000" algn="tl">
                    <a:srgbClr val="C0C0C0"/>
                  </a:outerShdw>
                </a:effectLst>
                <a:latin typeface="Arial" pitchFamily="34" charset="0"/>
                <a:cs typeface="Arial" pitchFamily="34" charset="0"/>
              </a:rPr>
              <a:t> </a:t>
            </a:r>
            <a:r>
              <a:rPr lang="en-US" dirty="0" err="1">
                <a:solidFill>
                  <a:schemeClr val="tx1"/>
                </a:solidFill>
                <a:effectLst>
                  <a:outerShdw blurRad="38100" dist="38100" dir="2700000" algn="tl">
                    <a:srgbClr val="C0C0C0"/>
                  </a:outerShdw>
                </a:effectLst>
                <a:latin typeface="Arial" pitchFamily="34" charset="0"/>
                <a:cs typeface="Arial" pitchFamily="34" charset="0"/>
              </a:rPr>
              <a:t>keterlambatan</a:t>
            </a:r>
            <a:r>
              <a:rPr lang="en-US" dirty="0">
                <a:solidFill>
                  <a:schemeClr val="tx1"/>
                </a:solidFill>
                <a:effectLst>
                  <a:outerShdw blurRad="38100" dist="38100" dir="2700000" algn="tl">
                    <a:srgbClr val="C0C0C0"/>
                  </a:outerShdw>
                </a:effectLst>
                <a:latin typeface="Arial" pitchFamily="34" charset="0"/>
                <a:cs typeface="Arial" pitchFamily="34" charset="0"/>
              </a:rPr>
              <a:t> </a:t>
            </a:r>
            <a:r>
              <a:rPr lang="en-US" dirty="0" err="1">
                <a:solidFill>
                  <a:schemeClr val="tx1"/>
                </a:solidFill>
                <a:effectLst>
                  <a:outerShdw blurRad="38100" dist="38100" dir="2700000" algn="tl">
                    <a:srgbClr val="C0C0C0"/>
                  </a:outerShdw>
                </a:effectLst>
                <a:latin typeface="Arial" pitchFamily="34" charset="0"/>
                <a:cs typeface="Arial" pitchFamily="34" charset="0"/>
              </a:rPr>
              <a:t>Rp</a:t>
            </a:r>
            <a:r>
              <a:rPr lang="en-US" dirty="0">
                <a:solidFill>
                  <a:schemeClr val="tx1"/>
                </a:solidFill>
                <a:effectLst>
                  <a:outerShdw blurRad="38100" dist="38100" dir="2700000" algn="tl">
                    <a:srgbClr val="C0C0C0"/>
                  </a:outerShdw>
                </a:effectLst>
                <a:latin typeface="Arial" pitchFamily="34" charset="0"/>
                <a:cs typeface="Arial" pitchFamily="34" charset="0"/>
              </a:rPr>
              <a:t>. 100.000</a:t>
            </a:r>
          </a:p>
        </p:txBody>
      </p:sp>
      <p:sp>
        <p:nvSpPr>
          <p:cNvPr id="10" name="Rounded Rectangle 9"/>
          <p:cNvSpPr/>
          <p:nvPr/>
        </p:nvSpPr>
        <p:spPr>
          <a:xfrm>
            <a:off x="5643570" y="2357430"/>
            <a:ext cx="2262203" cy="69652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anchor="ctr"/>
          <a:lstStyle/>
          <a:p>
            <a:pPr marL="265430" indent="-265430" algn="ctr">
              <a:spcBef>
                <a:spcPts val="250"/>
              </a:spcBef>
              <a:spcAft>
                <a:spcPts val="0"/>
              </a:spcAft>
              <a:defRPr/>
            </a:pPr>
            <a:r>
              <a:rPr lang="en-US" dirty="0">
                <a:solidFill>
                  <a:schemeClr val="tx1"/>
                </a:solidFill>
                <a:effectLst>
                  <a:outerShdw blurRad="38100" dist="38100" dir="2700000" algn="tl">
                    <a:srgbClr val="C0C0C0"/>
                  </a:outerShdw>
                </a:effectLst>
                <a:latin typeface="Arial" pitchFamily="34" charset="0"/>
                <a:cs typeface="Arial" pitchFamily="34" charset="0"/>
              </a:rPr>
              <a:t>LAPOR</a:t>
            </a:r>
          </a:p>
        </p:txBody>
      </p:sp>
      <p:sp>
        <p:nvSpPr>
          <p:cNvPr id="11" name="Rounded Rectangle 10"/>
          <p:cNvSpPr/>
          <p:nvPr/>
        </p:nvSpPr>
        <p:spPr>
          <a:xfrm>
            <a:off x="1119164" y="2357430"/>
            <a:ext cx="2262203" cy="69652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anchor="ctr"/>
          <a:lstStyle/>
          <a:p>
            <a:pPr marL="265430" indent="-265430" algn="ctr">
              <a:spcBef>
                <a:spcPts val="250"/>
              </a:spcBef>
              <a:spcAft>
                <a:spcPts val="0"/>
              </a:spcAft>
              <a:defRPr/>
            </a:pPr>
            <a:r>
              <a:rPr lang="en-US" dirty="0">
                <a:solidFill>
                  <a:schemeClr val="tx1"/>
                </a:solidFill>
                <a:effectLst>
                  <a:outerShdw blurRad="38100" dist="38100" dir="2700000" algn="tl">
                    <a:srgbClr val="C0C0C0"/>
                  </a:outerShdw>
                </a:effectLst>
                <a:latin typeface="Arial" pitchFamily="34" charset="0"/>
                <a:cs typeface="Arial" pitchFamily="34" charset="0"/>
              </a:rPr>
              <a:t>SETOR</a:t>
            </a:r>
          </a:p>
        </p:txBody>
      </p:sp>
      <p:sp>
        <p:nvSpPr>
          <p:cNvPr id="12" name="Down Arrow 11"/>
          <p:cNvSpPr/>
          <p:nvPr/>
        </p:nvSpPr>
        <p:spPr>
          <a:xfrm>
            <a:off x="1952607" y="1660909"/>
            <a:ext cx="595317" cy="642942"/>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rtlCol="0" anchor="ctr"/>
          <a:lstStyle/>
          <a:p>
            <a:pPr algn="ctr"/>
            <a:endParaRPr lang="en-US"/>
          </a:p>
        </p:txBody>
      </p:sp>
      <p:sp>
        <p:nvSpPr>
          <p:cNvPr id="14" name="Down Arrow 13"/>
          <p:cNvSpPr/>
          <p:nvPr/>
        </p:nvSpPr>
        <p:spPr>
          <a:xfrm>
            <a:off x="1952607" y="3214686"/>
            <a:ext cx="595317" cy="696520"/>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rtlCol="0" anchor="ctr"/>
          <a:lstStyle/>
          <a:p>
            <a:pPr algn="ctr"/>
            <a:endParaRPr lang="en-US"/>
          </a:p>
        </p:txBody>
      </p:sp>
      <p:sp>
        <p:nvSpPr>
          <p:cNvPr id="15" name="Down Arrow 14"/>
          <p:cNvSpPr/>
          <p:nvPr/>
        </p:nvSpPr>
        <p:spPr>
          <a:xfrm>
            <a:off x="6536545" y="3214687"/>
            <a:ext cx="595317" cy="642941"/>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rtlCol="0" anchor="ctr"/>
          <a:lstStyle/>
          <a:p>
            <a:pPr algn="ctr"/>
            <a:endParaRPr lang="en-US"/>
          </a:p>
        </p:txBody>
      </p:sp>
      <p:sp>
        <p:nvSpPr>
          <p:cNvPr id="16" name="Down Arrow 15"/>
          <p:cNvSpPr/>
          <p:nvPr/>
        </p:nvSpPr>
        <p:spPr>
          <a:xfrm>
            <a:off x="6536545" y="1660909"/>
            <a:ext cx="595317" cy="589364"/>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731" tIns="36366" rIns="72731" bIns="36366" rtlCol="0" anchor="ctr"/>
          <a:lstStyle/>
          <a:p>
            <a:pPr algn="ctr"/>
            <a:endParaRPr lang="en-US"/>
          </a:p>
        </p:txBody>
      </p:sp>
      <p:sp>
        <p:nvSpPr>
          <p:cNvPr id="13" name="Rounded Rectangle 12"/>
          <p:cNvSpPr/>
          <p:nvPr/>
        </p:nvSpPr>
        <p:spPr>
          <a:xfrm>
            <a:off x="702442" y="5679297"/>
            <a:ext cx="7798648" cy="750123"/>
          </a:xfrm>
          <a:prstGeom prst="roundRect">
            <a:avLst/>
          </a:prstGeom>
        </p:spPr>
        <p:style>
          <a:lnRef idx="1">
            <a:schemeClr val="accent3"/>
          </a:lnRef>
          <a:fillRef idx="2">
            <a:schemeClr val="accent3"/>
          </a:fillRef>
          <a:effectRef idx="1">
            <a:schemeClr val="accent3"/>
          </a:effectRef>
          <a:fontRef idx="minor">
            <a:schemeClr val="dk1"/>
          </a:fontRef>
        </p:style>
        <p:txBody>
          <a:bodyPr lIns="72731" tIns="36366" rIns="72731" bIns="36366" anchor="ctr"/>
          <a:lstStyle/>
          <a:p>
            <a:pPr algn="just">
              <a:spcBef>
                <a:spcPts val="250"/>
              </a:spcBef>
              <a:spcAft>
                <a:spcPts val="0"/>
              </a:spcAft>
              <a:defRPr/>
            </a:pPr>
            <a:r>
              <a:rPr lang="en-US" sz="1300" dirty="0" err="1">
                <a:solidFill>
                  <a:schemeClr val="tx1"/>
                </a:solidFill>
                <a:effectLst>
                  <a:outerShdw blurRad="38100" dist="38100" dir="2700000" algn="tl">
                    <a:srgbClr val="C0C0C0"/>
                  </a:outerShdw>
                </a:effectLst>
                <a:latin typeface="Arial" pitchFamily="34" charset="0"/>
                <a:cs typeface="Arial" pitchFamily="34" charset="0"/>
              </a:rPr>
              <a:t>Bila</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jatuh</a:t>
            </a:r>
            <a:r>
              <a:rPr lang="en-US" sz="1300" dirty="0">
                <a:solidFill>
                  <a:schemeClr val="tx1"/>
                </a:solidFill>
                <a:effectLst>
                  <a:outerShdw blurRad="38100" dist="38100" dir="2700000" algn="tl">
                    <a:srgbClr val="C0C0C0"/>
                  </a:outerShdw>
                </a:effectLst>
                <a:latin typeface="Arial" pitchFamily="34" charset="0"/>
                <a:cs typeface="Arial" pitchFamily="34" charset="0"/>
              </a:rPr>
              <a:t> tempo </a:t>
            </a:r>
            <a:r>
              <a:rPr lang="en-US" sz="1300" dirty="0" err="1">
                <a:solidFill>
                  <a:schemeClr val="tx1"/>
                </a:solidFill>
                <a:effectLst>
                  <a:outerShdw blurRad="38100" dist="38100" dir="2700000" algn="tl">
                    <a:srgbClr val="C0C0C0"/>
                  </a:outerShdw>
                </a:effectLst>
                <a:latin typeface="Arial" pitchFamily="34" charset="0"/>
                <a:cs typeface="Arial" pitchFamily="34" charset="0"/>
              </a:rPr>
              <a:t>pembayaran</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atau</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pelaporan</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jatuh</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pada</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hari</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libur</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atau</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hari</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besar</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nasional</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sabtu</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merupakan</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hari</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libur</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maka</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penyetoran</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atau</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pelaporan</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dapat</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dilakukan</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pada</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hari</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kerja</a:t>
            </a:r>
            <a:r>
              <a:rPr lang="en-US" sz="1300" dirty="0">
                <a:solidFill>
                  <a:schemeClr val="tx1"/>
                </a:solidFill>
                <a:effectLst>
                  <a:outerShdw blurRad="38100" dist="38100" dir="2700000" algn="tl">
                    <a:srgbClr val="C0C0C0"/>
                  </a:outerShdw>
                </a:effectLst>
                <a:latin typeface="Arial" pitchFamily="34" charset="0"/>
                <a:cs typeface="Arial" pitchFamily="34" charset="0"/>
              </a:rPr>
              <a:t> </a:t>
            </a:r>
            <a:r>
              <a:rPr lang="en-US" sz="1300" dirty="0" err="1">
                <a:solidFill>
                  <a:schemeClr val="tx1"/>
                </a:solidFill>
                <a:effectLst>
                  <a:outerShdw blurRad="38100" dist="38100" dir="2700000" algn="tl">
                    <a:srgbClr val="C0C0C0"/>
                  </a:outerShdw>
                </a:effectLst>
                <a:latin typeface="Arial" pitchFamily="34" charset="0"/>
                <a:cs typeface="Arial" pitchFamily="34" charset="0"/>
              </a:rPr>
              <a:t>berikutnya</a:t>
            </a:r>
            <a:r>
              <a:rPr lang="en-US" sz="1300" dirty="0">
                <a:solidFill>
                  <a:schemeClr val="tx1"/>
                </a:solidFill>
                <a:effectLst>
                  <a:outerShdw blurRad="38100" dist="38100" dir="2700000" algn="tl">
                    <a:srgbClr val="C0C0C0"/>
                  </a:outerShdw>
                </a:effectLst>
                <a:latin typeface="Arial" pitchFamily="34" charset="0"/>
                <a:cs typeface="Arial" pitchFamily="34" charset="0"/>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32772"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73"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74"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75"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76"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77"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78"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32779" name="Rectangle 10"/>
          <p:cNvSpPr>
            <a:spLocks noChangeArrowheads="1"/>
          </p:cNvSpPr>
          <p:nvPr/>
        </p:nvSpPr>
        <p:spPr bwMode="auto">
          <a:xfrm>
            <a:off x="2316163" y="508000"/>
            <a:ext cx="244475" cy="184150"/>
          </a:xfrm>
          <a:prstGeom prst="rect">
            <a:avLst/>
          </a:prstGeom>
          <a:noFill/>
          <a:ln w="9525">
            <a:noFill/>
            <a:miter lim="800000"/>
          </a:ln>
        </p:spPr>
        <p:txBody>
          <a:bodyPr wrap="none" lIns="92075" tIns="46038" rIns="92075" bIns="46038">
            <a:spAutoFit/>
          </a:bodyPr>
          <a:lstStyle/>
          <a:p>
            <a:endParaRPr lang="en-US" sz="2400"/>
          </a:p>
        </p:txBody>
      </p:sp>
      <p:sp>
        <p:nvSpPr>
          <p:cNvPr id="32780" name="Rectangle 11"/>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81" name="Rectangle 12"/>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82" name="Rectangle 1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83" name="Rectangle 1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84" name="Rectangle 20"/>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32785" name="Rectangle 21"/>
          <p:cNvSpPr>
            <a:spLocks noChangeArrowheads="1"/>
          </p:cNvSpPr>
          <p:nvPr/>
        </p:nvSpPr>
        <p:spPr bwMode="auto">
          <a:xfrm>
            <a:off x="795338" y="304800"/>
            <a:ext cx="7756525" cy="825500"/>
          </a:xfrm>
          <a:prstGeom prst="rect">
            <a:avLst/>
          </a:prstGeom>
          <a:solidFill>
            <a:srgbClr val="FFCCCC"/>
          </a:solidFill>
          <a:ln w="12700">
            <a:solidFill>
              <a:schemeClr val="tx1"/>
            </a:solidFill>
            <a:miter lim="800000"/>
          </a:ln>
        </p:spPr>
        <p:txBody>
          <a:bodyPr wrap="none" lIns="90488" tIns="44450" rIns="90488" bIns="44450" anchor="ctr"/>
          <a:lstStyle/>
          <a:p>
            <a:pPr algn="ctr" eaLnBrk="0" hangingPunct="0"/>
            <a:r>
              <a:rPr lang="en-US" sz="2000" b="1"/>
              <a:t>TIDAK DIKENAKAN </a:t>
            </a:r>
            <a:br>
              <a:rPr lang="en-US" sz="2000" b="1"/>
            </a:br>
            <a:r>
              <a:rPr lang="en-US" sz="2000" b="1"/>
              <a:t>PEMOTONGAN PPh PASAL 23/26</a:t>
            </a:r>
          </a:p>
        </p:txBody>
      </p:sp>
      <p:sp>
        <p:nvSpPr>
          <p:cNvPr id="32786" name="AutoShape 22"/>
          <p:cNvSpPr>
            <a:spLocks noChangeArrowheads="1"/>
          </p:cNvSpPr>
          <p:nvPr/>
        </p:nvSpPr>
        <p:spPr bwMode="auto">
          <a:xfrm>
            <a:off x="406400" y="1295400"/>
            <a:ext cx="8432800" cy="4914900"/>
          </a:xfrm>
          <a:prstGeom prst="roundRect">
            <a:avLst>
              <a:gd name="adj" fmla="val 2093"/>
            </a:avLst>
          </a:prstGeom>
          <a:solidFill>
            <a:srgbClr val="FFFFCC"/>
          </a:solidFill>
          <a:ln w="12700">
            <a:solidFill>
              <a:schemeClr val="tx1"/>
            </a:solidFill>
            <a:round/>
          </a:ln>
        </p:spPr>
        <p:txBody>
          <a:bodyPr lIns="92075" tIns="46038" rIns="92075" bIns="46038" anchor="ctr"/>
          <a:lstStyle/>
          <a:p>
            <a:pPr marL="457200" indent="-457200" eaLnBrk="0" hangingPunct="0"/>
            <a:r>
              <a:rPr lang="en-US" sz="1500" dirty="0"/>
              <a:t>A. 	PENGHASILAN YG DIBAYAR ATAU TERUTANG KPD BANK;</a:t>
            </a:r>
          </a:p>
          <a:p>
            <a:pPr marL="457200" indent="-457200" eaLnBrk="0" hangingPunct="0">
              <a:spcBef>
                <a:spcPct val="30000"/>
              </a:spcBef>
            </a:pPr>
            <a:r>
              <a:rPr lang="en-US" sz="1500" dirty="0"/>
              <a:t>B. 	SEWA YG DIBAYARKAN ATAU TERUTANG SEHUBUNGAN DGN SEWA GUNA USAHA DENGAN HAK OPSI;</a:t>
            </a:r>
          </a:p>
          <a:p>
            <a:pPr marL="457200" indent="-457200" eaLnBrk="0" hangingPunct="0">
              <a:spcBef>
                <a:spcPct val="30000"/>
              </a:spcBef>
              <a:buFontTx/>
              <a:buAutoNum type="alphaUcPeriod" startAt="3"/>
            </a:pPr>
            <a:r>
              <a:rPr lang="en-US" sz="1500" dirty="0"/>
              <a:t>DEVIDEN ATAU BAGIAN LABA YG DITERIMA ATAU DIPEROLEH PERSEROAN TERBATAS SEBAGAI WP DALAM NEGERI,KOPERASI, BUMN/D, DARI PENYERTAAN MODAL PADA BADAN USAHA YANG DIDIRIKAN DAN BERTEMPAT KEDUDUKAN DI INDONESIA DGN SYARAT : </a:t>
            </a:r>
          </a:p>
          <a:p>
            <a:pPr marL="1028700" lvl="1" indent="-457200" eaLnBrk="0" hangingPunct="0">
              <a:spcBef>
                <a:spcPct val="20000"/>
              </a:spcBef>
              <a:buFontTx/>
              <a:buAutoNum type="arabicParenR"/>
            </a:pPr>
            <a:r>
              <a:rPr lang="en-US" sz="1500" dirty="0"/>
              <a:t>DIVIDEN BERASAL DARI CADANGAN LABA YG DITAHAN DAN </a:t>
            </a:r>
          </a:p>
          <a:p>
            <a:pPr marL="1028700" lvl="1" indent="-457200" eaLnBrk="0" hangingPunct="0">
              <a:spcBef>
                <a:spcPct val="20000"/>
              </a:spcBef>
              <a:buFontTx/>
              <a:buAutoNum type="arabicParenR"/>
            </a:pPr>
            <a:r>
              <a:rPr lang="en-US" sz="1500" dirty="0"/>
              <a:t>BAGI PERSEROAN TERBATAS, BUMN/BUMD YG MENERIMA DIVIDEN, KEPEMILIKAN SAHAM PADA BADAN YG MEMBERIKAN DIVIDEN PALING RENDAH 25 PERSEN DARI JUMLAH MODAL YG DISETOR ;</a:t>
            </a:r>
          </a:p>
          <a:p>
            <a:pPr marL="457200" indent="-457200" eaLnBrk="0" hangingPunct="0">
              <a:spcBef>
                <a:spcPct val="30000"/>
              </a:spcBef>
              <a:buFontTx/>
              <a:buAutoNum type="alphaUcPeriod" startAt="4"/>
            </a:pPr>
            <a:r>
              <a:rPr lang="en-US" sz="1500" dirty="0"/>
              <a:t>BAGIAN LABA YG DITERIMA ATAU DIPEROLEH ANGGOTA DARI PERSEROAN KOMANDITER YG MODALNYA TIDAK TERBAGI ATAS SAHAM-SAHAM, PERSEKUTUAN, PERKUMPULAN, FIRMA DAN KONGSI, TERMASUK PEMEGANG</a:t>
            </a:r>
          </a:p>
          <a:p>
            <a:pPr marL="457200" indent="-457200" eaLnBrk="0" hangingPunct="0"/>
            <a:r>
              <a:rPr lang="en-US" sz="1500" dirty="0"/>
              <a:t>         UNIT PENYERTAAN KONTRAK INVESTASI KOLEKTIF; </a:t>
            </a:r>
          </a:p>
          <a:p>
            <a:pPr marL="457200" indent="-457200" eaLnBrk="0" hangingPunct="0">
              <a:spcBef>
                <a:spcPct val="30000"/>
              </a:spcBef>
            </a:pPr>
            <a:r>
              <a:rPr lang="en-US" sz="1500" dirty="0"/>
              <a:t>F. 	SISA HASIL USAHA (SHU) KOPERASI YG DIBAYARKAN KEPADA ANGGOTANYA;</a:t>
            </a:r>
          </a:p>
          <a:p>
            <a:pPr marL="457200" indent="-457200" eaLnBrk="0" hangingPunct="0">
              <a:spcBef>
                <a:spcPct val="30000"/>
              </a:spcBef>
            </a:pPr>
            <a:r>
              <a:rPr lang="en-US" sz="1500" dirty="0"/>
              <a:t>G. 	PENGHASILAN YG DIBAYAR ATAU TERUTANG KEPADA BADAN USAHA ATAS JASA KEUANGAN YG BERFUNGSI SEBAGAI PENYALUR PINJAMAN DAN/ATAU PEMBIAYAAN YG DIATUR DENGAN PERATURAN MENTERI KEUANGAN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295400" y="654290"/>
            <a:ext cx="54864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87448" y="2451580"/>
            <a:ext cx="8629014" cy="4254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25</a:t>
            </a:fld>
            <a:endParaRPr lang="en-US"/>
          </a:p>
        </p:txBody>
      </p:sp>
      <p:sp>
        <p:nvSpPr>
          <p:cNvPr id="3" name="Rectangle 2"/>
          <p:cNvSpPr/>
          <p:nvPr/>
        </p:nvSpPr>
        <p:spPr>
          <a:xfrm>
            <a:off x="468070" y="3015499"/>
            <a:ext cx="8534400" cy="2831544"/>
          </a:xfrm>
          <a:prstGeom prst="rect">
            <a:avLst/>
          </a:prstGeom>
        </p:spPr>
        <p:txBody>
          <a:bodyPr wrap="square">
            <a:spAutoFit/>
          </a:bodyPr>
          <a:lstStyle/>
          <a:p>
            <a:pPr algn="just"/>
            <a:r>
              <a:rPr lang="en-US" sz="1600" dirty="0">
                <a:solidFill>
                  <a:schemeClr val="bg1"/>
                </a:solidFill>
              </a:rPr>
              <a:t>F. </a:t>
            </a:r>
            <a:r>
              <a:rPr lang="en-US" sz="1600" dirty="0" err="1">
                <a:solidFill>
                  <a:schemeClr val="bg1"/>
                </a:solidFill>
              </a:rPr>
              <a:t>dividen</a:t>
            </a:r>
            <a:r>
              <a:rPr lang="en-US" sz="1600" dirty="0">
                <a:solidFill>
                  <a:schemeClr val="bg1"/>
                </a:solidFill>
              </a:rPr>
              <a:t> </a:t>
            </a:r>
            <a:r>
              <a:rPr lang="en-US" sz="1600" dirty="0" err="1">
                <a:solidFill>
                  <a:schemeClr val="bg1"/>
                </a:solidFill>
              </a:rPr>
              <a:t>atau</a:t>
            </a:r>
            <a:r>
              <a:rPr lang="en-US" sz="1600" dirty="0">
                <a:solidFill>
                  <a:schemeClr val="bg1"/>
                </a:solidFill>
              </a:rPr>
              <a:t> </a:t>
            </a:r>
            <a:r>
              <a:rPr lang="en-US" sz="1600" dirty="0" err="1">
                <a:solidFill>
                  <a:schemeClr val="bg1"/>
                </a:solidFill>
              </a:rPr>
              <a:t>bagian</a:t>
            </a:r>
            <a:r>
              <a:rPr lang="en-US" sz="1600" dirty="0">
                <a:solidFill>
                  <a:schemeClr val="bg1"/>
                </a:solidFill>
              </a:rPr>
              <a:t> </a:t>
            </a:r>
            <a:r>
              <a:rPr lang="en-US" sz="1600" dirty="0" err="1">
                <a:solidFill>
                  <a:schemeClr val="bg1"/>
                </a:solidFill>
              </a:rPr>
              <a:t>laba</a:t>
            </a:r>
            <a:r>
              <a:rPr lang="en-US" sz="1600" dirty="0">
                <a:solidFill>
                  <a:schemeClr val="bg1"/>
                </a:solidFill>
              </a:rPr>
              <a:t> yang </a:t>
            </a:r>
            <a:r>
              <a:rPr lang="en-US" sz="1600" dirty="0" err="1">
                <a:solidFill>
                  <a:schemeClr val="bg1"/>
                </a:solidFill>
              </a:rPr>
              <a:t>diterima</a:t>
            </a:r>
            <a:r>
              <a:rPr lang="en-US" sz="1600" dirty="0">
                <a:solidFill>
                  <a:schemeClr val="bg1"/>
                </a:solidFill>
              </a:rPr>
              <a:t> </a:t>
            </a:r>
            <a:r>
              <a:rPr lang="en-US" sz="1600" dirty="0" err="1">
                <a:solidFill>
                  <a:schemeClr val="bg1"/>
                </a:solidFill>
              </a:rPr>
              <a:t>atau</a:t>
            </a:r>
            <a:r>
              <a:rPr lang="en-US" sz="1600" dirty="0">
                <a:solidFill>
                  <a:schemeClr val="bg1"/>
                </a:solidFill>
              </a:rPr>
              <a:t> </a:t>
            </a:r>
            <a:r>
              <a:rPr lang="en-US" sz="1600" dirty="0" err="1">
                <a:solidFill>
                  <a:schemeClr val="bg1"/>
                </a:solidFill>
              </a:rPr>
              <a:t>diperoleh</a:t>
            </a:r>
            <a:r>
              <a:rPr lang="en-US" sz="1600" dirty="0">
                <a:solidFill>
                  <a:schemeClr val="bg1"/>
                </a:solidFill>
              </a:rPr>
              <a:t> </a:t>
            </a:r>
            <a:r>
              <a:rPr lang="en-US" sz="1600" dirty="0" err="1">
                <a:solidFill>
                  <a:schemeClr val="bg1"/>
                </a:solidFill>
              </a:rPr>
              <a:t>perseroan</a:t>
            </a:r>
            <a:r>
              <a:rPr lang="en-US" sz="1600" dirty="0">
                <a:solidFill>
                  <a:schemeClr val="bg1"/>
                </a:solidFill>
              </a:rPr>
              <a:t> </a:t>
            </a:r>
            <a:r>
              <a:rPr lang="en-US" sz="1600" dirty="0" err="1">
                <a:solidFill>
                  <a:schemeClr val="bg1"/>
                </a:solidFill>
              </a:rPr>
              <a:t>terbatas</a:t>
            </a:r>
            <a:r>
              <a:rPr lang="en-US" sz="1600" dirty="0">
                <a:solidFill>
                  <a:schemeClr val="bg1"/>
                </a:solidFill>
              </a:rPr>
              <a:t>       </a:t>
            </a:r>
          </a:p>
          <a:p>
            <a:pPr algn="just"/>
            <a:r>
              <a:rPr lang="en-US" sz="1600" dirty="0">
                <a:solidFill>
                  <a:schemeClr val="bg1"/>
                </a:solidFill>
              </a:rPr>
              <a:t>   </a:t>
            </a:r>
            <a:r>
              <a:rPr lang="en-US" sz="1600" dirty="0" err="1">
                <a:solidFill>
                  <a:schemeClr val="bg1"/>
                </a:solidFill>
              </a:rPr>
              <a:t>sebagai</a:t>
            </a:r>
            <a:r>
              <a:rPr lang="en-US" sz="1600" dirty="0">
                <a:solidFill>
                  <a:schemeClr val="bg1"/>
                </a:solidFill>
              </a:rPr>
              <a:t> </a:t>
            </a:r>
            <a:r>
              <a:rPr lang="en-US" sz="1600" dirty="0" err="1">
                <a:solidFill>
                  <a:schemeClr val="bg1"/>
                </a:solidFill>
              </a:rPr>
              <a:t>Wajib</a:t>
            </a:r>
            <a:r>
              <a:rPr lang="en-US" sz="1600" dirty="0">
                <a:solidFill>
                  <a:schemeClr val="bg1"/>
                </a:solidFill>
              </a:rPr>
              <a:t> </a:t>
            </a:r>
            <a:r>
              <a:rPr lang="en-US" sz="1600" dirty="0" err="1">
                <a:solidFill>
                  <a:schemeClr val="bg1"/>
                </a:solidFill>
              </a:rPr>
              <a:t>Pajak</a:t>
            </a:r>
            <a:r>
              <a:rPr lang="en-US" sz="1600" dirty="0">
                <a:solidFill>
                  <a:schemeClr val="bg1"/>
                </a:solidFill>
              </a:rPr>
              <a:t> </a:t>
            </a:r>
            <a:r>
              <a:rPr lang="en-US" sz="1600" dirty="0" err="1">
                <a:solidFill>
                  <a:schemeClr val="bg1"/>
                </a:solidFill>
              </a:rPr>
              <a:t>dalam</a:t>
            </a:r>
            <a:r>
              <a:rPr lang="en-US" sz="1600" dirty="0">
                <a:solidFill>
                  <a:schemeClr val="bg1"/>
                </a:solidFill>
              </a:rPr>
              <a:t> </a:t>
            </a:r>
            <a:r>
              <a:rPr lang="en-US" sz="1600" dirty="0" err="1">
                <a:solidFill>
                  <a:schemeClr val="bg1"/>
                </a:solidFill>
              </a:rPr>
              <a:t>negeri</a:t>
            </a:r>
            <a:r>
              <a:rPr lang="en-US" sz="1600" dirty="0">
                <a:solidFill>
                  <a:schemeClr val="bg1"/>
                </a:solidFill>
              </a:rPr>
              <a:t>, </a:t>
            </a:r>
            <a:r>
              <a:rPr lang="en-US" sz="1600" dirty="0" err="1">
                <a:solidFill>
                  <a:schemeClr val="bg1"/>
                </a:solidFill>
              </a:rPr>
              <a:t>koperasi</a:t>
            </a:r>
            <a:r>
              <a:rPr lang="en-US" sz="1600" dirty="0">
                <a:solidFill>
                  <a:schemeClr val="bg1"/>
                </a:solidFill>
              </a:rPr>
              <a:t>, </a:t>
            </a:r>
            <a:r>
              <a:rPr lang="en-US" sz="1600" dirty="0" err="1">
                <a:solidFill>
                  <a:schemeClr val="bg1"/>
                </a:solidFill>
              </a:rPr>
              <a:t>badan</a:t>
            </a:r>
            <a:r>
              <a:rPr lang="en-US" sz="1600" dirty="0">
                <a:solidFill>
                  <a:schemeClr val="bg1"/>
                </a:solidFill>
              </a:rPr>
              <a:t> </a:t>
            </a:r>
            <a:r>
              <a:rPr lang="en-US" sz="1600" dirty="0" err="1">
                <a:solidFill>
                  <a:schemeClr val="bg1"/>
                </a:solidFill>
              </a:rPr>
              <a:t>usaha</a:t>
            </a:r>
            <a:r>
              <a:rPr lang="en-US" sz="1600" dirty="0">
                <a:solidFill>
                  <a:schemeClr val="bg1"/>
                </a:solidFill>
              </a:rPr>
              <a:t> </a:t>
            </a:r>
            <a:r>
              <a:rPr lang="en-US" sz="1600" dirty="0" err="1">
                <a:solidFill>
                  <a:schemeClr val="bg1"/>
                </a:solidFill>
              </a:rPr>
              <a:t>milik</a:t>
            </a:r>
            <a:r>
              <a:rPr lang="en-US" sz="1600" dirty="0">
                <a:solidFill>
                  <a:schemeClr val="bg1"/>
                </a:solidFill>
              </a:rPr>
              <a:t> </a:t>
            </a:r>
            <a:r>
              <a:rPr lang="en-US" sz="1600" dirty="0" err="1">
                <a:solidFill>
                  <a:schemeClr val="bg1"/>
                </a:solidFill>
              </a:rPr>
              <a:t>negara</a:t>
            </a:r>
            <a:r>
              <a:rPr lang="en-US" sz="1600" dirty="0">
                <a:solidFill>
                  <a:schemeClr val="bg1"/>
                </a:solidFill>
              </a:rPr>
              <a:t>, </a:t>
            </a:r>
            <a:r>
              <a:rPr lang="en-US" sz="1600" dirty="0" err="1">
                <a:solidFill>
                  <a:schemeClr val="bg1"/>
                </a:solidFill>
              </a:rPr>
              <a:t>atau</a:t>
            </a:r>
            <a:r>
              <a:rPr lang="en-US" sz="1600" dirty="0">
                <a:solidFill>
                  <a:schemeClr val="bg1"/>
                </a:solidFill>
              </a:rPr>
              <a:t> </a:t>
            </a:r>
          </a:p>
          <a:p>
            <a:pPr algn="just"/>
            <a:r>
              <a:rPr lang="en-US" sz="1600" dirty="0">
                <a:solidFill>
                  <a:schemeClr val="bg1"/>
                </a:solidFill>
              </a:rPr>
              <a:t>   </a:t>
            </a:r>
            <a:r>
              <a:rPr lang="en-US" sz="1600" dirty="0" err="1">
                <a:solidFill>
                  <a:schemeClr val="bg1"/>
                </a:solidFill>
              </a:rPr>
              <a:t>badan</a:t>
            </a:r>
            <a:r>
              <a:rPr lang="en-US" sz="1600" dirty="0">
                <a:solidFill>
                  <a:schemeClr val="bg1"/>
                </a:solidFill>
              </a:rPr>
              <a:t> </a:t>
            </a:r>
            <a:r>
              <a:rPr lang="en-US" sz="1600" dirty="0" err="1">
                <a:solidFill>
                  <a:schemeClr val="bg1"/>
                </a:solidFill>
              </a:rPr>
              <a:t>usaha</a:t>
            </a:r>
            <a:r>
              <a:rPr lang="en-US" sz="1600" dirty="0">
                <a:solidFill>
                  <a:schemeClr val="bg1"/>
                </a:solidFill>
              </a:rPr>
              <a:t> </a:t>
            </a:r>
            <a:r>
              <a:rPr lang="en-US" sz="1600" dirty="0" err="1">
                <a:solidFill>
                  <a:schemeClr val="bg1"/>
                </a:solidFill>
              </a:rPr>
              <a:t>milik</a:t>
            </a:r>
            <a:r>
              <a:rPr lang="en-US" sz="1600" dirty="0">
                <a:solidFill>
                  <a:schemeClr val="bg1"/>
                </a:solidFill>
              </a:rPr>
              <a:t> </a:t>
            </a:r>
            <a:r>
              <a:rPr lang="en-US" sz="1600" dirty="0" err="1">
                <a:solidFill>
                  <a:schemeClr val="bg1"/>
                </a:solidFill>
              </a:rPr>
              <a:t>daerah</a:t>
            </a:r>
            <a:r>
              <a:rPr lang="en-US" sz="1600" dirty="0">
                <a:solidFill>
                  <a:schemeClr val="bg1"/>
                </a:solidFill>
              </a:rPr>
              <a:t>, </a:t>
            </a:r>
            <a:r>
              <a:rPr lang="en-US" sz="1600" dirty="0" err="1">
                <a:solidFill>
                  <a:schemeClr val="bg1"/>
                </a:solidFill>
              </a:rPr>
              <a:t>dari</a:t>
            </a:r>
            <a:r>
              <a:rPr lang="en-US" sz="1600" dirty="0">
                <a:solidFill>
                  <a:schemeClr val="bg1"/>
                </a:solidFill>
              </a:rPr>
              <a:t> </a:t>
            </a:r>
            <a:r>
              <a:rPr lang="en-US" sz="1600" dirty="0" err="1">
                <a:solidFill>
                  <a:schemeClr val="bg1"/>
                </a:solidFill>
              </a:rPr>
              <a:t>penyertaan</a:t>
            </a:r>
            <a:r>
              <a:rPr lang="en-US" sz="1600" dirty="0">
                <a:solidFill>
                  <a:schemeClr val="bg1"/>
                </a:solidFill>
              </a:rPr>
              <a:t> modal </a:t>
            </a:r>
            <a:r>
              <a:rPr lang="en-US" sz="1600" dirty="0" err="1">
                <a:solidFill>
                  <a:schemeClr val="bg1"/>
                </a:solidFill>
              </a:rPr>
              <a:t>pada</a:t>
            </a:r>
            <a:r>
              <a:rPr lang="en-US" sz="1600" dirty="0">
                <a:solidFill>
                  <a:schemeClr val="bg1"/>
                </a:solidFill>
              </a:rPr>
              <a:t> </a:t>
            </a:r>
            <a:r>
              <a:rPr lang="en-US" sz="1600" dirty="0" err="1">
                <a:solidFill>
                  <a:schemeClr val="bg1"/>
                </a:solidFill>
              </a:rPr>
              <a:t>badan</a:t>
            </a:r>
            <a:r>
              <a:rPr lang="en-US" sz="1600" dirty="0">
                <a:solidFill>
                  <a:schemeClr val="bg1"/>
                </a:solidFill>
              </a:rPr>
              <a:t> </a:t>
            </a:r>
            <a:r>
              <a:rPr lang="en-US" sz="1600" dirty="0" err="1">
                <a:solidFill>
                  <a:schemeClr val="bg1"/>
                </a:solidFill>
              </a:rPr>
              <a:t>usaha</a:t>
            </a:r>
            <a:r>
              <a:rPr lang="en-US" sz="1600" dirty="0">
                <a:solidFill>
                  <a:schemeClr val="bg1"/>
                </a:solidFill>
              </a:rPr>
              <a:t> yang </a:t>
            </a:r>
          </a:p>
          <a:p>
            <a:pPr algn="just"/>
            <a:r>
              <a:rPr lang="en-US" sz="1600" dirty="0">
                <a:solidFill>
                  <a:schemeClr val="bg1"/>
                </a:solidFill>
              </a:rPr>
              <a:t>   </a:t>
            </a:r>
            <a:r>
              <a:rPr lang="en-US" sz="1600" dirty="0" err="1">
                <a:solidFill>
                  <a:schemeClr val="bg1"/>
                </a:solidFill>
              </a:rPr>
              <a:t>didirikan</a:t>
            </a:r>
            <a:r>
              <a:rPr lang="en-US" sz="1600" dirty="0">
                <a:solidFill>
                  <a:schemeClr val="bg1"/>
                </a:solidFill>
              </a:rPr>
              <a:t> </a:t>
            </a:r>
            <a:r>
              <a:rPr lang="en-US" sz="1600" dirty="0" err="1">
                <a:solidFill>
                  <a:schemeClr val="bg1"/>
                </a:solidFill>
              </a:rPr>
              <a:t>dan</a:t>
            </a:r>
            <a:r>
              <a:rPr lang="en-US" sz="1600" dirty="0">
                <a:solidFill>
                  <a:schemeClr val="bg1"/>
                </a:solidFill>
              </a:rPr>
              <a:t> </a:t>
            </a:r>
            <a:r>
              <a:rPr lang="en-US" sz="1600" dirty="0" err="1">
                <a:solidFill>
                  <a:schemeClr val="bg1"/>
                </a:solidFill>
              </a:rPr>
              <a:t>bertempat</a:t>
            </a:r>
            <a:r>
              <a:rPr lang="en-US" sz="1600" dirty="0">
                <a:solidFill>
                  <a:schemeClr val="bg1"/>
                </a:solidFill>
              </a:rPr>
              <a:t> </a:t>
            </a:r>
            <a:r>
              <a:rPr lang="en-US" sz="1600" dirty="0" err="1">
                <a:solidFill>
                  <a:schemeClr val="bg1"/>
                </a:solidFill>
              </a:rPr>
              <a:t>kedudukan</a:t>
            </a:r>
            <a:r>
              <a:rPr lang="en-US" sz="1600" dirty="0">
                <a:solidFill>
                  <a:schemeClr val="bg1"/>
                </a:solidFill>
              </a:rPr>
              <a:t> di Indonesia </a:t>
            </a:r>
            <a:r>
              <a:rPr lang="en-US" sz="1600" dirty="0" err="1">
                <a:solidFill>
                  <a:schemeClr val="bg1"/>
                </a:solidFill>
              </a:rPr>
              <a:t>dengan</a:t>
            </a:r>
            <a:r>
              <a:rPr lang="en-US" sz="1600" dirty="0">
                <a:solidFill>
                  <a:schemeClr val="bg1"/>
                </a:solidFill>
              </a:rPr>
              <a:t> </a:t>
            </a:r>
            <a:r>
              <a:rPr lang="en-US" sz="1600" dirty="0" err="1">
                <a:solidFill>
                  <a:schemeClr val="bg1"/>
                </a:solidFill>
              </a:rPr>
              <a:t>syarat</a:t>
            </a:r>
            <a:r>
              <a:rPr lang="en-US" sz="1600" dirty="0">
                <a:solidFill>
                  <a:schemeClr val="bg1"/>
                </a:solidFill>
              </a:rPr>
              <a:t>:</a:t>
            </a:r>
          </a:p>
          <a:p>
            <a:pPr algn="just"/>
            <a:r>
              <a:rPr lang="en-US" sz="1600" dirty="0">
                <a:solidFill>
                  <a:schemeClr val="bg1"/>
                </a:solidFill>
              </a:rPr>
              <a:t>   </a:t>
            </a:r>
          </a:p>
          <a:p>
            <a:pPr algn="just"/>
            <a:r>
              <a:rPr lang="en-US" sz="1600" dirty="0">
                <a:solidFill>
                  <a:schemeClr val="bg1"/>
                </a:solidFill>
              </a:rPr>
              <a:t>   1. </a:t>
            </a:r>
            <a:r>
              <a:rPr lang="en-US" sz="1600" dirty="0" err="1">
                <a:solidFill>
                  <a:schemeClr val="bg1"/>
                </a:solidFill>
              </a:rPr>
              <a:t>dividen</a:t>
            </a:r>
            <a:r>
              <a:rPr lang="en-US" sz="1600" dirty="0">
                <a:solidFill>
                  <a:schemeClr val="bg1"/>
                </a:solidFill>
              </a:rPr>
              <a:t> </a:t>
            </a:r>
            <a:r>
              <a:rPr lang="en-US" sz="1600" dirty="0" err="1">
                <a:solidFill>
                  <a:schemeClr val="bg1"/>
                </a:solidFill>
              </a:rPr>
              <a:t>berasal</a:t>
            </a:r>
            <a:r>
              <a:rPr lang="en-US" sz="1600" dirty="0">
                <a:solidFill>
                  <a:schemeClr val="bg1"/>
                </a:solidFill>
              </a:rPr>
              <a:t> </a:t>
            </a:r>
            <a:r>
              <a:rPr lang="en-US" sz="1600" dirty="0" err="1">
                <a:solidFill>
                  <a:schemeClr val="bg1"/>
                </a:solidFill>
              </a:rPr>
              <a:t>dari</a:t>
            </a:r>
            <a:r>
              <a:rPr lang="en-US" sz="1600" dirty="0">
                <a:solidFill>
                  <a:schemeClr val="bg1"/>
                </a:solidFill>
              </a:rPr>
              <a:t> </a:t>
            </a:r>
            <a:r>
              <a:rPr lang="en-US" sz="1600" dirty="0" err="1">
                <a:solidFill>
                  <a:schemeClr val="bg1"/>
                </a:solidFill>
              </a:rPr>
              <a:t>cadangan</a:t>
            </a:r>
            <a:r>
              <a:rPr lang="en-US" sz="1600" dirty="0">
                <a:solidFill>
                  <a:schemeClr val="bg1"/>
                </a:solidFill>
              </a:rPr>
              <a:t> </a:t>
            </a:r>
            <a:r>
              <a:rPr lang="en-US" sz="1600" dirty="0" err="1">
                <a:solidFill>
                  <a:schemeClr val="bg1"/>
                </a:solidFill>
              </a:rPr>
              <a:t>laba</a:t>
            </a:r>
            <a:r>
              <a:rPr lang="en-US" sz="1600" dirty="0">
                <a:solidFill>
                  <a:schemeClr val="bg1"/>
                </a:solidFill>
              </a:rPr>
              <a:t> yang </a:t>
            </a:r>
            <a:r>
              <a:rPr lang="en-US" sz="1600" dirty="0" err="1">
                <a:solidFill>
                  <a:schemeClr val="bg1"/>
                </a:solidFill>
              </a:rPr>
              <a:t>ditahan</a:t>
            </a:r>
            <a:r>
              <a:rPr lang="en-US" sz="1600" dirty="0">
                <a:solidFill>
                  <a:schemeClr val="bg1"/>
                </a:solidFill>
              </a:rPr>
              <a:t>; </a:t>
            </a:r>
            <a:r>
              <a:rPr lang="en-US" sz="1600" dirty="0" err="1">
                <a:solidFill>
                  <a:schemeClr val="bg1"/>
                </a:solidFill>
              </a:rPr>
              <a:t>dan</a:t>
            </a:r>
            <a:endParaRPr lang="en-US" sz="1600" dirty="0">
              <a:solidFill>
                <a:schemeClr val="bg1"/>
              </a:solidFill>
            </a:endParaRPr>
          </a:p>
          <a:p>
            <a:pPr algn="just"/>
            <a:r>
              <a:rPr lang="en-US" sz="1600" dirty="0">
                <a:solidFill>
                  <a:schemeClr val="bg1"/>
                </a:solidFill>
              </a:rPr>
              <a:t>   </a:t>
            </a:r>
          </a:p>
          <a:p>
            <a:pPr algn="just"/>
            <a:r>
              <a:rPr lang="en-US" sz="1600" dirty="0">
                <a:solidFill>
                  <a:schemeClr val="bg1"/>
                </a:solidFill>
              </a:rPr>
              <a:t>   2. </a:t>
            </a:r>
            <a:r>
              <a:rPr lang="en-US" sz="1600" dirty="0" err="1">
                <a:solidFill>
                  <a:schemeClr val="bg1"/>
                </a:solidFill>
              </a:rPr>
              <a:t>bagi</a:t>
            </a:r>
            <a:r>
              <a:rPr lang="en-US" sz="1600" dirty="0">
                <a:solidFill>
                  <a:schemeClr val="bg1"/>
                </a:solidFill>
              </a:rPr>
              <a:t> </a:t>
            </a:r>
            <a:r>
              <a:rPr lang="en-US" sz="1600" dirty="0" err="1">
                <a:solidFill>
                  <a:schemeClr val="bg1"/>
                </a:solidFill>
              </a:rPr>
              <a:t>perseroan</a:t>
            </a:r>
            <a:r>
              <a:rPr lang="en-US" sz="1600" dirty="0">
                <a:solidFill>
                  <a:schemeClr val="bg1"/>
                </a:solidFill>
              </a:rPr>
              <a:t> </a:t>
            </a:r>
            <a:r>
              <a:rPr lang="en-US" sz="1600" dirty="0" err="1">
                <a:solidFill>
                  <a:schemeClr val="bg1"/>
                </a:solidFill>
              </a:rPr>
              <a:t>terbatas</a:t>
            </a:r>
            <a:r>
              <a:rPr lang="en-US" sz="1600" dirty="0">
                <a:solidFill>
                  <a:schemeClr val="bg1"/>
                </a:solidFill>
              </a:rPr>
              <a:t>, </a:t>
            </a:r>
            <a:r>
              <a:rPr lang="en-US" sz="1600" dirty="0" err="1">
                <a:solidFill>
                  <a:schemeClr val="bg1"/>
                </a:solidFill>
              </a:rPr>
              <a:t>badan</a:t>
            </a:r>
            <a:r>
              <a:rPr lang="en-US" sz="1600" dirty="0">
                <a:solidFill>
                  <a:schemeClr val="bg1"/>
                </a:solidFill>
              </a:rPr>
              <a:t> </a:t>
            </a:r>
            <a:r>
              <a:rPr lang="en-US" sz="1600" dirty="0" err="1">
                <a:solidFill>
                  <a:schemeClr val="bg1"/>
                </a:solidFill>
              </a:rPr>
              <a:t>usaha</a:t>
            </a:r>
            <a:r>
              <a:rPr lang="en-US" sz="1600" dirty="0">
                <a:solidFill>
                  <a:schemeClr val="bg1"/>
                </a:solidFill>
              </a:rPr>
              <a:t> </a:t>
            </a:r>
            <a:r>
              <a:rPr lang="en-US" sz="1600" dirty="0" err="1">
                <a:solidFill>
                  <a:schemeClr val="bg1"/>
                </a:solidFill>
              </a:rPr>
              <a:t>milik</a:t>
            </a:r>
            <a:r>
              <a:rPr lang="en-US" sz="1600" dirty="0">
                <a:solidFill>
                  <a:schemeClr val="bg1"/>
                </a:solidFill>
              </a:rPr>
              <a:t> </a:t>
            </a:r>
            <a:r>
              <a:rPr lang="en-US" sz="1600" dirty="0" err="1">
                <a:solidFill>
                  <a:schemeClr val="bg1"/>
                </a:solidFill>
              </a:rPr>
              <a:t>negara</a:t>
            </a:r>
            <a:r>
              <a:rPr lang="en-US" sz="1600" dirty="0">
                <a:solidFill>
                  <a:schemeClr val="bg1"/>
                </a:solidFill>
              </a:rPr>
              <a:t> </a:t>
            </a:r>
            <a:r>
              <a:rPr lang="en-US" sz="1600" dirty="0" err="1">
                <a:solidFill>
                  <a:schemeClr val="bg1"/>
                </a:solidFill>
              </a:rPr>
              <a:t>dan</a:t>
            </a:r>
            <a:r>
              <a:rPr lang="en-US" sz="1600" dirty="0">
                <a:solidFill>
                  <a:schemeClr val="bg1"/>
                </a:solidFill>
              </a:rPr>
              <a:t> </a:t>
            </a:r>
            <a:r>
              <a:rPr lang="en-US" sz="1600" dirty="0" err="1">
                <a:solidFill>
                  <a:schemeClr val="bg1"/>
                </a:solidFill>
              </a:rPr>
              <a:t>badan</a:t>
            </a:r>
            <a:r>
              <a:rPr lang="en-US" sz="1600" dirty="0">
                <a:solidFill>
                  <a:schemeClr val="bg1"/>
                </a:solidFill>
              </a:rPr>
              <a:t> </a:t>
            </a:r>
            <a:r>
              <a:rPr lang="en-US" sz="1600" dirty="0" err="1">
                <a:solidFill>
                  <a:schemeClr val="bg1"/>
                </a:solidFill>
              </a:rPr>
              <a:t>usaha</a:t>
            </a:r>
            <a:r>
              <a:rPr lang="en-US" sz="1600" dirty="0">
                <a:solidFill>
                  <a:schemeClr val="bg1"/>
                </a:solidFill>
              </a:rPr>
              <a:t> </a:t>
            </a:r>
            <a:r>
              <a:rPr lang="en-US" sz="1600" dirty="0" err="1">
                <a:solidFill>
                  <a:schemeClr val="bg1"/>
                </a:solidFill>
              </a:rPr>
              <a:t>milik</a:t>
            </a:r>
            <a:r>
              <a:rPr lang="en-US" sz="1600" dirty="0">
                <a:solidFill>
                  <a:schemeClr val="bg1"/>
                </a:solidFill>
              </a:rPr>
              <a:t> </a:t>
            </a:r>
          </a:p>
          <a:p>
            <a:pPr algn="just"/>
            <a:r>
              <a:rPr lang="en-US" sz="1600" dirty="0">
                <a:solidFill>
                  <a:schemeClr val="bg1"/>
                </a:solidFill>
              </a:rPr>
              <a:t>       </a:t>
            </a:r>
            <a:r>
              <a:rPr lang="en-US" sz="1600" dirty="0" err="1">
                <a:solidFill>
                  <a:schemeClr val="bg1"/>
                </a:solidFill>
              </a:rPr>
              <a:t>daerah</a:t>
            </a:r>
            <a:r>
              <a:rPr lang="en-US" sz="1600" dirty="0">
                <a:solidFill>
                  <a:schemeClr val="bg1"/>
                </a:solidFill>
              </a:rPr>
              <a:t> yang </a:t>
            </a:r>
            <a:r>
              <a:rPr lang="en-US" sz="1600" dirty="0" err="1">
                <a:solidFill>
                  <a:schemeClr val="bg1"/>
                </a:solidFill>
              </a:rPr>
              <a:t>menerima</a:t>
            </a:r>
            <a:r>
              <a:rPr lang="en-US" sz="1600" dirty="0">
                <a:solidFill>
                  <a:schemeClr val="bg1"/>
                </a:solidFill>
              </a:rPr>
              <a:t> </a:t>
            </a:r>
            <a:r>
              <a:rPr lang="en-US" sz="1600" dirty="0" err="1">
                <a:solidFill>
                  <a:schemeClr val="bg1"/>
                </a:solidFill>
              </a:rPr>
              <a:t>dividen</a:t>
            </a:r>
            <a:r>
              <a:rPr lang="en-US" sz="1600" dirty="0">
                <a:solidFill>
                  <a:schemeClr val="bg1"/>
                </a:solidFill>
              </a:rPr>
              <a:t>, </a:t>
            </a:r>
            <a:r>
              <a:rPr lang="en-US" sz="1600" dirty="0" err="1">
                <a:solidFill>
                  <a:schemeClr val="bg1"/>
                </a:solidFill>
              </a:rPr>
              <a:t>kepemilikan</a:t>
            </a:r>
            <a:r>
              <a:rPr lang="en-US" sz="1600" dirty="0">
                <a:solidFill>
                  <a:schemeClr val="bg1"/>
                </a:solidFill>
              </a:rPr>
              <a:t> </a:t>
            </a:r>
            <a:r>
              <a:rPr lang="en-US" sz="1600" dirty="0" err="1">
                <a:solidFill>
                  <a:schemeClr val="bg1"/>
                </a:solidFill>
              </a:rPr>
              <a:t>saham</a:t>
            </a:r>
            <a:r>
              <a:rPr lang="en-US" sz="1600" dirty="0">
                <a:solidFill>
                  <a:schemeClr val="bg1"/>
                </a:solidFill>
              </a:rPr>
              <a:t> </a:t>
            </a:r>
            <a:r>
              <a:rPr lang="en-US" sz="1600" dirty="0" err="1">
                <a:solidFill>
                  <a:schemeClr val="bg1"/>
                </a:solidFill>
              </a:rPr>
              <a:t>pada</a:t>
            </a:r>
            <a:r>
              <a:rPr lang="en-US" sz="1600" dirty="0">
                <a:solidFill>
                  <a:schemeClr val="bg1"/>
                </a:solidFill>
              </a:rPr>
              <a:t> </a:t>
            </a:r>
            <a:r>
              <a:rPr lang="en-US" sz="1600" dirty="0" err="1">
                <a:solidFill>
                  <a:schemeClr val="bg1"/>
                </a:solidFill>
              </a:rPr>
              <a:t>badan</a:t>
            </a:r>
            <a:r>
              <a:rPr lang="en-US" sz="1600" dirty="0">
                <a:solidFill>
                  <a:schemeClr val="bg1"/>
                </a:solidFill>
              </a:rPr>
              <a:t> yang </a:t>
            </a:r>
          </a:p>
          <a:p>
            <a:pPr algn="just"/>
            <a:r>
              <a:rPr lang="en-US" sz="1600" dirty="0">
                <a:solidFill>
                  <a:schemeClr val="bg1"/>
                </a:solidFill>
              </a:rPr>
              <a:t>       </a:t>
            </a:r>
            <a:r>
              <a:rPr lang="en-US" sz="1600" dirty="0" err="1">
                <a:solidFill>
                  <a:schemeClr val="bg1"/>
                </a:solidFill>
              </a:rPr>
              <a:t>memberikan</a:t>
            </a:r>
            <a:r>
              <a:rPr lang="en-US" sz="1600" dirty="0">
                <a:solidFill>
                  <a:schemeClr val="bg1"/>
                </a:solidFill>
              </a:rPr>
              <a:t> </a:t>
            </a:r>
            <a:r>
              <a:rPr lang="en-US" sz="1600" dirty="0" err="1">
                <a:solidFill>
                  <a:schemeClr val="bg1"/>
                </a:solidFill>
              </a:rPr>
              <a:t>dividen</a:t>
            </a:r>
            <a:r>
              <a:rPr lang="en-US" sz="1600" dirty="0">
                <a:solidFill>
                  <a:schemeClr val="bg1"/>
                </a:solidFill>
              </a:rPr>
              <a:t> paling </a:t>
            </a:r>
            <a:r>
              <a:rPr lang="en-US" sz="1600" dirty="0" err="1">
                <a:solidFill>
                  <a:schemeClr val="bg1"/>
                </a:solidFill>
              </a:rPr>
              <a:t>rendah</a:t>
            </a:r>
            <a:r>
              <a:rPr lang="en-US" sz="1600" dirty="0">
                <a:solidFill>
                  <a:schemeClr val="bg1"/>
                </a:solidFill>
              </a:rPr>
              <a:t> 25% (</a:t>
            </a:r>
            <a:r>
              <a:rPr lang="en-US" sz="1600" dirty="0" err="1">
                <a:solidFill>
                  <a:schemeClr val="bg1"/>
                </a:solidFill>
              </a:rPr>
              <a:t>dua</a:t>
            </a:r>
            <a:r>
              <a:rPr lang="en-US" sz="1600" dirty="0">
                <a:solidFill>
                  <a:schemeClr val="bg1"/>
                </a:solidFill>
              </a:rPr>
              <a:t> </a:t>
            </a:r>
            <a:r>
              <a:rPr lang="en-US" sz="1600" dirty="0" err="1">
                <a:solidFill>
                  <a:schemeClr val="bg1"/>
                </a:solidFill>
              </a:rPr>
              <a:t>puluh</a:t>
            </a:r>
            <a:r>
              <a:rPr lang="en-US" sz="1600" dirty="0">
                <a:solidFill>
                  <a:schemeClr val="bg1"/>
                </a:solidFill>
              </a:rPr>
              <a:t> lima </a:t>
            </a:r>
            <a:r>
              <a:rPr lang="en-US" sz="1600" dirty="0" err="1">
                <a:solidFill>
                  <a:schemeClr val="bg1"/>
                </a:solidFill>
              </a:rPr>
              <a:t>persen</a:t>
            </a:r>
            <a:r>
              <a:rPr lang="en-US" sz="1600" dirty="0">
                <a:solidFill>
                  <a:schemeClr val="bg1"/>
                </a:solidFill>
              </a:rPr>
              <a:t>) </a:t>
            </a:r>
            <a:r>
              <a:rPr lang="en-US" sz="1600" dirty="0" err="1">
                <a:solidFill>
                  <a:schemeClr val="bg1"/>
                </a:solidFill>
              </a:rPr>
              <a:t>dari</a:t>
            </a:r>
            <a:r>
              <a:rPr lang="en-US" sz="1600" dirty="0">
                <a:solidFill>
                  <a:schemeClr val="bg1"/>
                </a:solidFill>
              </a:rPr>
              <a:t>    </a:t>
            </a:r>
          </a:p>
          <a:p>
            <a:pPr algn="just"/>
            <a:r>
              <a:rPr lang="en-US" sz="1600" dirty="0">
                <a:solidFill>
                  <a:schemeClr val="bg1"/>
                </a:solidFill>
              </a:rPr>
              <a:t>       </a:t>
            </a:r>
            <a:r>
              <a:rPr lang="en-US" sz="1600" dirty="0" err="1">
                <a:solidFill>
                  <a:schemeClr val="bg1"/>
                </a:solidFill>
              </a:rPr>
              <a:t>jumlah</a:t>
            </a:r>
            <a:r>
              <a:rPr lang="en-US" sz="1600" dirty="0">
                <a:solidFill>
                  <a:schemeClr val="bg1"/>
                </a:solidFill>
              </a:rPr>
              <a:t> modal yang </a:t>
            </a:r>
            <a:r>
              <a:rPr lang="en-US" sz="1600" dirty="0" err="1">
                <a:solidFill>
                  <a:schemeClr val="bg1"/>
                </a:solidFill>
              </a:rPr>
              <a:t>disetor</a:t>
            </a:r>
            <a:r>
              <a:rPr lang="en-US" sz="1600" dirty="0">
                <a:solidFill>
                  <a:schemeClr val="bg1"/>
                </a:solidFill>
              </a:rPr>
              <a: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304800"/>
            <a:ext cx="3505199" cy="2543198"/>
          </a:xfrm>
          <a:prstGeom prst="rect">
            <a:avLst/>
          </a:prstGeom>
        </p:spPr>
      </p:pic>
    </p:spTree>
    <p:extLst>
      <p:ext uri="{BB962C8B-B14F-4D97-AF65-F5344CB8AC3E}">
        <p14:creationId xmlns:p14="http://schemas.microsoft.com/office/powerpoint/2010/main" val="1052388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26</a:t>
            </a:fld>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1066800"/>
            <a:ext cx="7772399" cy="4692426"/>
          </a:xfrm>
          <a:prstGeom prst="rect">
            <a:avLst/>
          </a:prstGeom>
        </p:spPr>
      </p:pic>
    </p:spTree>
    <p:extLst>
      <p:ext uri="{BB962C8B-B14F-4D97-AF65-F5344CB8AC3E}">
        <p14:creationId xmlns:p14="http://schemas.microsoft.com/office/powerpoint/2010/main" val="4085567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27</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762000"/>
            <a:ext cx="7113344" cy="4736651"/>
          </a:xfrm>
          <a:prstGeom prst="rect">
            <a:avLst/>
          </a:prstGeom>
        </p:spPr>
      </p:pic>
    </p:spTree>
    <p:extLst>
      <p:ext uri="{BB962C8B-B14F-4D97-AF65-F5344CB8AC3E}">
        <p14:creationId xmlns:p14="http://schemas.microsoft.com/office/powerpoint/2010/main" val="4771628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28</a:t>
            </a:fld>
            <a:endParaRPr lang="en-US"/>
          </a:p>
        </p:txBody>
      </p:sp>
      <p:sp>
        <p:nvSpPr>
          <p:cNvPr id="3" name="Content Placeholder 2"/>
          <p:cNvSpPr txBox="1">
            <a:spLocks/>
          </p:cNvSpPr>
          <p:nvPr/>
        </p:nvSpPr>
        <p:spPr>
          <a:xfrm>
            <a:off x="417672" y="609600"/>
            <a:ext cx="8229600" cy="4389120"/>
          </a:xfrm>
          <a:prstGeom prst="rect">
            <a:avLst/>
          </a:prstGeom>
        </p:spPr>
        <p:txBody>
          <a:bodyPr>
            <a:noAutofit/>
          </a:bodyPr>
          <a:lstStyle>
            <a:lvl1pPr marL="365760" indent="-255905"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lstStyle>
          <a:p>
            <a:pPr fontAlgn="auto"/>
            <a:endParaRPr lang="en-US" sz="1600" dirty="0"/>
          </a:p>
          <a:p>
            <a:pPr fontAlgn="auto"/>
            <a:endParaRPr lang="en-US" sz="1600" dirty="0"/>
          </a:p>
          <a:p>
            <a:pPr marL="342900" indent="-342900" fontAlgn="auto">
              <a:buFont typeface="Wingdings 3"/>
              <a:buAutoNum type="arabicPeriod"/>
            </a:pPr>
            <a:r>
              <a:rPr lang="en-US" sz="1600" dirty="0" err="1"/>
              <a:t>Tukul</a:t>
            </a:r>
            <a:r>
              <a:rPr lang="en-US" sz="1600" dirty="0"/>
              <a:t> </a:t>
            </a:r>
            <a:r>
              <a:rPr lang="en-US" sz="1600" dirty="0" err="1"/>
              <a:t>Nirwana</a:t>
            </a:r>
            <a:r>
              <a:rPr lang="en-US" sz="1600" dirty="0"/>
              <a:t> </a:t>
            </a:r>
            <a:r>
              <a:rPr lang="en-US" sz="1600" dirty="0" err="1"/>
              <a:t>mendapatkan</a:t>
            </a:r>
            <a:r>
              <a:rPr lang="en-US" sz="1600" dirty="0"/>
              <a:t> royalty </a:t>
            </a:r>
            <a:r>
              <a:rPr lang="en-US" sz="1600" dirty="0" err="1"/>
              <a:t>atas</a:t>
            </a:r>
            <a:r>
              <a:rPr lang="en-US" sz="1600" dirty="0"/>
              <a:t> </a:t>
            </a:r>
            <a:r>
              <a:rPr lang="en-US" sz="1600" dirty="0" err="1"/>
              <a:t>lagu-lagu</a:t>
            </a:r>
            <a:r>
              <a:rPr lang="en-US" sz="1600" dirty="0"/>
              <a:t> </a:t>
            </a:r>
            <a:r>
              <a:rPr lang="en-US" sz="1600" dirty="0" err="1"/>
              <a:t>ciptaannya</a:t>
            </a:r>
            <a:r>
              <a:rPr lang="en-US" sz="1600" dirty="0"/>
              <a:t> </a:t>
            </a:r>
            <a:r>
              <a:rPr lang="en-US" sz="1600" dirty="0" err="1"/>
              <a:t>sebesar</a:t>
            </a:r>
            <a:r>
              <a:rPr lang="en-US" sz="1600" dirty="0"/>
              <a:t> </a:t>
            </a:r>
            <a:r>
              <a:rPr lang="en-US" sz="1600" dirty="0" err="1"/>
              <a:t>Rp</a:t>
            </a:r>
            <a:r>
              <a:rPr lang="en-US" sz="1600" dirty="0"/>
              <a:t> 6.000.000 </a:t>
            </a:r>
          </a:p>
          <a:p>
            <a:pPr marL="342900" indent="-342900" fontAlgn="auto">
              <a:buFont typeface="Wingdings 3"/>
              <a:buAutoNum type="arabicPeriod"/>
            </a:pPr>
            <a:r>
              <a:rPr lang="en-US" sz="1600" dirty="0" err="1"/>
              <a:t>Atas</a:t>
            </a:r>
            <a:r>
              <a:rPr lang="en-US" sz="1600" dirty="0"/>
              <a:t> </a:t>
            </a:r>
            <a:r>
              <a:rPr lang="en-US" sz="1600" dirty="0" err="1"/>
              <a:t>keikutsertaannya</a:t>
            </a:r>
            <a:r>
              <a:rPr lang="en-US" sz="1600" dirty="0"/>
              <a:t> di </a:t>
            </a:r>
            <a:r>
              <a:rPr lang="en-US" sz="1600" dirty="0" err="1"/>
              <a:t>saham</a:t>
            </a:r>
            <a:r>
              <a:rPr lang="en-US" sz="1600" dirty="0"/>
              <a:t> PT </a:t>
            </a:r>
            <a:r>
              <a:rPr lang="en-US" sz="1600" dirty="0" err="1"/>
              <a:t>Bumi</a:t>
            </a:r>
            <a:r>
              <a:rPr lang="en-US" sz="1600" dirty="0"/>
              <a:t> Seta, Arya </a:t>
            </a:r>
            <a:r>
              <a:rPr lang="en-US" sz="1600" dirty="0" err="1"/>
              <a:t>Putera</a:t>
            </a:r>
            <a:r>
              <a:rPr lang="en-US" sz="1600" dirty="0"/>
              <a:t> </a:t>
            </a:r>
            <a:r>
              <a:rPr lang="en-US" sz="1600" dirty="0" err="1"/>
              <a:t>mendapatkan</a:t>
            </a:r>
            <a:r>
              <a:rPr lang="en-US" sz="1600" dirty="0"/>
              <a:t> </a:t>
            </a:r>
            <a:r>
              <a:rPr lang="en-US" sz="1600" dirty="0" err="1"/>
              <a:t>deviden</a:t>
            </a:r>
            <a:r>
              <a:rPr lang="en-US" sz="1600" dirty="0"/>
              <a:t> </a:t>
            </a:r>
            <a:r>
              <a:rPr lang="en-US" sz="1600" dirty="0" err="1"/>
              <a:t>pada</a:t>
            </a:r>
            <a:r>
              <a:rPr lang="en-US" sz="1600" dirty="0"/>
              <a:t> </a:t>
            </a:r>
            <a:r>
              <a:rPr lang="en-US" sz="1600" dirty="0" err="1"/>
              <a:t>tahun</a:t>
            </a:r>
            <a:r>
              <a:rPr lang="en-US" sz="1600" dirty="0"/>
              <a:t> 2009 </a:t>
            </a:r>
            <a:r>
              <a:rPr lang="en-US" sz="1600" dirty="0" err="1"/>
              <a:t>sebesar</a:t>
            </a:r>
            <a:r>
              <a:rPr lang="en-US" sz="1600" dirty="0"/>
              <a:t> </a:t>
            </a:r>
            <a:r>
              <a:rPr lang="en-US" sz="1600" dirty="0" err="1"/>
              <a:t>Rp</a:t>
            </a:r>
            <a:r>
              <a:rPr lang="en-US" sz="1600" dirty="0"/>
              <a:t> 30.000.000,.</a:t>
            </a:r>
          </a:p>
          <a:p>
            <a:pPr marL="342900" indent="-342900" fontAlgn="auto">
              <a:buFont typeface="Wingdings 3"/>
              <a:buAutoNum type="arabicPeriod" startAt="3"/>
            </a:pPr>
            <a:r>
              <a:rPr lang="en-US" sz="1600" dirty="0"/>
              <a:t>Dian </a:t>
            </a:r>
            <a:r>
              <a:rPr lang="en-US" sz="1600" dirty="0" err="1"/>
              <a:t>Kemala</a:t>
            </a:r>
            <a:r>
              <a:rPr lang="en-US" sz="1600" dirty="0"/>
              <a:t>  </a:t>
            </a:r>
            <a:r>
              <a:rPr lang="en-US" sz="1600" dirty="0" err="1"/>
              <a:t>mendapat</a:t>
            </a:r>
            <a:r>
              <a:rPr lang="en-US" sz="1600" dirty="0"/>
              <a:t> </a:t>
            </a:r>
            <a:r>
              <a:rPr lang="en-US" sz="1600" dirty="0" err="1"/>
              <a:t>bunga</a:t>
            </a:r>
            <a:r>
              <a:rPr lang="en-US" sz="1600" dirty="0"/>
              <a:t> </a:t>
            </a:r>
            <a:r>
              <a:rPr lang="en-US" sz="1600" dirty="0" err="1"/>
              <a:t>deposito</a:t>
            </a:r>
            <a:r>
              <a:rPr lang="en-US" sz="1600" dirty="0"/>
              <a:t> </a:t>
            </a:r>
            <a:r>
              <a:rPr lang="en-US" sz="1600" dirty="0" err="1"/>
              <a:t>dari</a:t>
            </a:r>
            <a:r>
              <a:rPr lang="en-US" sz="1600" dirty="0"/>
              <a:t> BNI </a:t>
            </a:r>
            <a:r>
              <a:rPr lang="en-US" sz="1600" dirty="0" err="1"/>
              <a:t>sebesar</a:t>
            </a:r>
            <a:r>
              <a:rPr lang="en-US" sz="1600" dirty="0"/>
              <a:t> </a:t>
            </a:r>
            <a:r>
              <a:rPr lang="en-US" sz="1600" dirty="0" err="1"/>
              <a:t>Rp</a:t>
            </a:r>
            <a:r>
              <a:rPr lang="en-US" sz="1600" dirty="0"/>
              <a:t> 5.000.000.,</a:t>
            </a:r>
          </a:p>
          <a:p>
            <a:pPr marL="342900" indent="-342900" fontAlgn="auto">
              <a:buFont typeface="Wingdings 3"/>
              <a:buAutoNum type="arabicPeriod" startAt="3"/>
            </a:pPr>
            <a:r>
              <a:rPr lang="sv-SE" sz="1600" dirty="0"/>
              <a:t>Ariel Budiman Membayar Bunga Kepada Bank MIUN atas sebesar Rp. 1.500.000 atas Pinjaman Kredit Modal Kerja  </a:t>
            </a:r>
          </a:p>
          <a:p>
            <a:pPr marL="342900" indent="-342900" fontAlgn="auto">
              <a:buFont typeface="Wingdings 3"/>
              <a:buAutoNum type="arabicPeriod" startAt="3"/>
            </a:pPr>
            <a:r>
              <a:rPr lang="sv-SE" sz="1600" dirty="0"/>
              <a:t>Andhika Putera mendapatkan proyek jasa perencanaan konstruksi senilai Rp 150juta.</a:t>
            </a:r>
          </a:p>
          <a:p>
            <a:pPr marL="342900" indent="-342900" fontAlgn="auto">
              <a:buFont typeface="Wingdings 3"/>
              <a:buAutoNum type="arabicPeriod" startAt="5"/>
            </a:pPr>
            <a:r>
              <a:rPr lang="en-US" sz="1600" dirty="0"/>
              <a:t>Olga Putra </a:t>
            </a:r>
            <a:r>
              <a:rPr lang="en-US" sz="1600" dirty="0" err="1"/>
              <a:t>mendapatkan</a:t>
            </a:r>
            <a:r>
              <a:rPr lang="en-US" sz="1600" dirty="0"/>
              <a:t> </a:t>
            </a:r>
            <a:r>
              <a:rPr lang="en-US" sz="1600" dirty="0" err="1"/>
              <a:t>proyek</a:t>
            </a:r>
            <a:r>
              <a:rPr lang="en-US" sz="1600" dirty="0"/>
              <a:t> </a:t>
            </a:r>
            <a:r>
              <a:rPr lang="en-US" sz="1600" dirty="0" err="1"/>
              <a:t>jasa</a:t>
            </a:r>
            <a:r>
              <a:rPr lang="en-US" sz="1600" dirty="0"/>
              <a:t> </a:t>
            </a:r>
            <a:r>
              <a:rPr lang="en-US" sz="1600" dirty="0" err="1"/>
              <a:t>pelaksana</a:t>
            </a:r>
            <a:r>
              <a:rPr lang="en-US" sz="1600" dirty="0"/>
              <a:t> </a:t>
            </a:r>
            <a:r>
              <a:rPr lang="en-US" sz="1600" dirty="0" err="1"/>
              <a:t>konstruksi</a:t>
            </a:r>
            <a:r>
              <a:rPr lang="en-US" sz="1600" dirty="0"/>
              <a:t> </a:t>
            </a:r>
            <a:r>
              <a:rPr lang="en-US" sz="1600" dirty="0" err="1"/>
              <a:t>senilai</a:t>
            </a:r>
            <a:r>
              <a:rPr lang="en-US" sz="1600" dirty="0"/>
              <a:t> </a:t>
            </a:r>
            <a:r>
              <a:rPr lang="en-US" sz="1600" dirty="0" err="1"/>
              <a:t>Rp</a:t>
            </a:r>
            <a:r>
              <a:rPr lang="en-US" sz="1600" dirty="0"/>
              <a:t> 600juta.</a:t>
            </a:r>
          </a:p>
          <a:p>
            <a:pPr marL="342900" indent="-342900" fontAlgn="auto">
              <a:buFont typeface="Wingdings 3"/>
              <a:buAutoNum type="arabicPeriod" startAt="5"/>
            </a:pPr>
            <a:r>
              <a:rPr lang="en-US" sz="1600" dirty="0"/>
              <a:t> </a:t>
            </a:r>
            <a:r>
              <a:rPr lang="en-US" sz="1600" dirty="0" err="1"/>
              <a:t>Takachin</a:t>
            </a:r>
            <a:r>
              <a:rPr lang="en-US" sz="1600" dirty="0"/>
              <a:t> </a:t>
            </a:r>
            <a:r>
              <a:rPr lang="en-US" sz="1600" dirty="0" err="1"/>
              <a:t>Ber</a:t>
            </a:r>
            <a:r>
              <a:rPr lang="en-US" sz="1600" dirty="0"/>
              <a:t> NPWP </a:t>
            </a:r>
            <a:r>
              <a:rPr lang="en-US" sz="1600" dirty="0" err="1"/>
              <a:t>mendapatkan</a:t>
            </a:r>
            <a:r>
              <a:rPr lang="en-US" sz="1600" dirty="0"/>
              <a:t> </a:t>
            </a:r>
            <a:r>
              <a:rPr lang="en-US" sz="1600" dirty="0" err="1"/>
              <a:t>hadiah</a:t>
            </a:r>
            <a:r>
              <a:rPr lang="en-US" sz="1600" dirty="0"/>
              <a:t> </a:t>
            </a:r>
            <a:r>
              <a:rPr lang="en-US" sz="1600" dirty="0" err="1"/>
              <a:t>undian</a:t>
            </a:r>
            <a:r>
              <a:rPr lang="en-US" sz="1600" dirty="0"/>
              <a:t> </a:t>
            </a:r>
            <a:r>
              <a:rPr lang="en-US" sz="1600" dirty="0" err="1"/>
              <a:t>dari</a:t>
            </a:r>
            <a:r>
              <a:rPr lang="en-US" sz="1600" dirty="0"/>
              <a:t> </a:t>
            </a:r>
            <a:r>
              <a:rPr lang="en-US" sz="1600" dirty="0" err="1"/>
              <a:t>acara</a:t>
            </a:r>
            <a:r>
              <a:rPr lang="en-US" sz="1600" dirty="0"/>
              <a:t> </a:t>
            </a:r>
            <a:r>
              <a:rPr lang="en-US" sz="1600" dirty="0" err="1"/>
              <a:t>jalan</a:t>
            </a:r>
            <a:r>
              <a:rPr lang="en-US" sz="1600" dirty="0"/>
              <a:t> </a:t>
            </a:r>
            <a:r>
              <a:rPr lang="en-US" sz="1600" dirty="0" err="1"/>
              <a:t>sehat</a:t>
            </a:r>
            <a:r>
              <a:rPr lang="en-US" sz="1600" dirty="0"/>
              <a:t> dies </a:t>
            </a:r>
            <a:r>
              <a:rPr lang="en-US" sz="1600" dirty="0" err="1"/>
              <a:t>natalis</a:t>
            </a:r>
            <a:r>
              <a:rPr lang="en-US" sz="1600" dirty="0"/>
              <a:t> </a:t>
            </a:r>
            <a:r>
              <a:rPr lang="en-US" sz="1600" dirty="0" err="1"/>
              <a:t>undip</a:t>
            </a:r>
            <a:r>
              <a:rPr lang="en-US" sz="1600" dirty="0"/>
              <a:t> ke-52  </a:t>
            </a:r>
            <a:r>
              <a:rPr lang="en-US" sz="1600" dirty="0" err="1"/>
              <a:t>berupa</a:t>
            </a:r>
            <a:r>
              <a:rPr lang="en-US" sz="1600" dirty="0"/>
              <a:t>    </a:t>
            </a:r>
          </a:p>
          <a:p>
            <a:pPr marL="0" indent="0" fontAlgn="auto">
              <a:buFont typeface="Wingdings 3"/>
              <a:buNone/>
            </a:pPr>
            <a:r>
              <a:rPr lang="en-US" sz="1600" dirty="0"/>
              <a:t>          </a:t>
            </a:r>
            <a:r>
              <a:rPr lang="en-US" sz="1600" dirty="0" err="1"/>
              <a:t>sebuahsepeda</a:t>
            </a:r>
            <a:r>
              <a:rPr lang="en-US" sz="1600" dirty="0"/>
              <a:t> motor </a:t>
            </a:r>
            <a:r>
              <a:rPr lang="en-US" sz="1600" dirty="0" err="1"/>
              <a:t>dengan</a:t>
            </a:r>
            <a:r>
              <a:rPr lang="en-US" sz="1600" dirty="0"/>
              <a:t> </a:t>
            </a:r>
            <a:r>
              <a:rPr lang="en-US" sz="1600" dirty="0" err="1"/>
              <a:t>nilai</a:t>
            </a:r>
            <a:r>
              <a:rPr lang="en-US" sz="1600" dirty="0"/>
              <a:t> </a:t>
            </a:r>
            <a:r>
              <a:rPr lang="en-US" sz="1600" dirty="0" err="1"/>
              <a:t>kotor</a:t>
            </a:r>
            <a:r>
              <a:rPr lang="en-US" sz="1600" dirty="0"/>
              <a:t> </a:t>
            </a:r>
            <a:r>
              <a:rPr lang="en-US" sz="1600" dirty="0" err="1"/>
              <a:t>Rp</a:t>
            </a:r>
            <a:r>
              <a:rPr lang="en-US" sz="1600" dirty="0"/>
              <a:t>. 11 </a:t>
            </a:r>
            <a:r>
              <a:rPr lang="en-US" sz="1600" dirty="0" err="1"/>
              <a:t>juta</a:t>
            </a:r>
            <a:r>
              <a:rPr lang="en-US" sz="1600" dirty="0"/>
              <a:t>. </a:t>
            </a:r>
          </a:p>
          <a:p>
            <a:pPr marL="342900" indent="-342900" fontAlgn="auto">
              <a:buFont typeface="+mj-lt"/>
              <a:buAutoNum type="arabicPeriod" startAt="7"/>
            </a:pPr>
            <a:r>
              <a:rPr lang="en-US" sz="1600" dirty="0"/>
              <a:t>PT. </a:t>
            </a:r>
            <a:r>
              <a:rPr lang="en-US" sz="1600" dirty="0" err="1"/>
              <a:t>Membayar</a:t>
            </a:r>
            <a:r>
              <a:rPr lang="en-US" sz="1600" dirty="0"/>
              <a:t> </a:t>
            </a:r>
            <a:r>
              <a:rPr lang="en-US" sz="1600" dirty="0" err="1"/>
              <a:t>sejumlah</a:t>
            </a:r>
            <a:r>
              <a:rPr lang="en-US" sz="1600" dirty="0"/>
              <a:t> </a:t>
            </a:r>
            <a:r>
              <a:rPr lang="en-US" sz="1600" dirty="0" err="1"/>
              <a:t>Rp</a:t>
            </a:r>
            <a:r>
              <a:rPr lang="en-US" sz="1600" dirty="0"/>
              <a:t>. 35.000.000 </a:t>
            </a:r>
            <a:r>
              <a:rPr lang="en-US" sz="1600" dirty="0" err="1"/>
              <a:t>atas</a:t>
            </a:r>
            <a:r>
              <a:rPr lang="en-US" sz="1600" dirty="0"/>
              <a:t> </a:t>
            </a:r>
            <a:r>
              <a:rPr lang="en-US" sz="1600" dirty="0" err="1"/>
              <a:t>jasa</a:t>
            </a:r>
            <a:r>
              <a:rPr lang="en-US" sz="1600" dirty="0"/>
              <a:t> </a:t>
            </a:r>
            <a:r>
              <a:rPr lang="en-US" sz="1600" dirty="0" err="1"/>
              <a:t>konsultan</a:t>
            </a:r>
            <a:r>
              <a:rPr lang="en-US" sz="1600" dirty="0"/>
              <a:t> </a:t>
            </a:r>
            <a:r>
              <a:rPr lang="en-US" sz="1600" dirty="0" err="1"/>
              <a:t>Hukum</a:t>
            </a:r>
            <a:r>
              <a:rPr lang="en-US" sz="1600" dirty="0"/>
              <a:t>  </a:t>
            </a:r>
            <a:r>
              <a:rPr lang="en-US" sz="1600" dirty="0" err="1"/>
              <a:t>kepada</a:t>
            </a:r>
            <a:r>
              <a:rPr lang="en-US" sz="1600" dirty="0"/>
              <a:t> </a:t>
            </a:r>
            <a:r>
              <a:rPr lang="en-US" sz="1600" dirty="0" err="1"/>
              <a:t>Andi</a:t>
            </a:r>
            <a:r>
              <a:rPr lang="en-US" sz="1600" dirty="0"/>
              <a:t> </a:t>
            </a:r>
            <a:r>
              <a:rPr lang="en-US" sz="1600" dirty="0" err="1"/>
              <a:t>Meriam</a:t>
            </a:r>
            <a:r>
              <a:rPr lang="en-US" sz="1600" dirty="0"/>
              <a:t> </a:t>
            </a:r>
            <a:r>
              <a:rPr lang="en-US" sz="1600" dirty="0" err="1"/>
              <a:t>Tanpa</a:t>
            </a:r>
            <a:r>
              <a:rPr lang="en-US" sz="1600" dirty="0"/>
              <a:t> NPWP</a:t>
            </a:r>
          </a:p>
          <a:p>
            <a:pPr marL="342900" indent="-342900" fontAlgn="auto">
              <a:buFont typeface="+mj-lt"/>
              <a:buAutoNum type="arabicPeriod" startAt="7"/>
            </a:pPr>
            <a:r>
              <a:rPr lang="en-US" sz="1600" dirty="0"/>
              <a:t>Arman </a:t>
            </a:r>
            <a:r>
              <a:rPr lang="en-US" sz="1600" dirty="0" err="1"/>
              <a:t>Mulana</a:t>
            </a:r>
            <a:r>
              <a:rPr lang="en-US" sz="1600" dirty="0"/>
              <a:t> </a:t>
            </a:r>
            <a:r>
              <a:rPr lang="en-US" sz="1600" dirty="0" err="1"/>
              <a:t>Pengusaha</a:t>
            </a:r>
            <a:r>
              <a:rPr lang="en-US" sz="1600" dirty="0"/>
              <a:t> </a:t>
            </a:r>
            <a:r>
              <a:rPr lang="en-US" sz="1600" dirty="0" err="1"/>
              <a:t>Alat</a:t>
            </a:r>
            <a:r>
              <a:rPr lang="en-US" sz="1600" dirty="0"/>
              <a:t> </a:t>
            </a:r>
            <a:r>
              <a:rPr lang="en-US" sz="1600" dirty="0" err="1"/>
              <a:t>Berat</a:t>
            </a:r>
            <a:r>
              <a:rPr lang="en-US" sz="1600" dirty="0"/>
              <a:t> </a:t>
            </a:r>
            <a:r>
              <a:rPr lang="en-US" sz="1600" dirty="0" err="1"/>
              <a:t>dengan</a:t>
            </a:r>
            <a:r>
              <a:rPr lang="en-US" sz="1600" dirty="0"/>
              <a:t> </a:t>
            </a:r>
            <a:r>
              <a:rPr lang="en-US" sz="1600" dirty="0" err="1"/>
              <a:t>Pembukuan</a:t>
            </a:r>
            <a:r>
              <a:rPr lang="en-US" sz="1600" dirty="0"/>
              <a:t> </a:t>
            </a:r>
            <a:r>
              <a:rPr lang="en-US" sz="1600" dirty="0" err="1"/>
              <a:t>Menyewa</a:t>
            </a:r>
            <a:r>
              <a:rPr lang="en-US" sz="1600" dirty="0"/>
              <a:t>  </a:t>
            </a:r>
            <a:r>
              <a:rPr lang="en-US" sz="1600" dirty="0" err="1"/>
              <a:t>Harta</a:t>
            </a:r>
            <a:r>
              <a:rPr lang="en-US" sz="1600" dirty="0"/>
              <a:t> </a:t>
            </a:r>
            <a:r>
              <a:rPr lang="en-US" sz="1600" dirty="0" err="1"/>
              <a:t>secara</a:t>
            </a:r>
            <a:r>
              <a:rPr lang="en-US" sz="1600" dirty="0"/>
              <a:t> leasing </a:t>
            </a:r>
            <a:r>
              <a:rPr lang="en-US" sz="1600" dirty="0" err="1"/>
              <a:t>antara</a:t>
            </a:r>
            <a:r>
              <a:rPr lang="en-US" sz="1600" dirty="0"/>
              <a:t> lain :</a:t>
            </a:r>
          </a:p>
          <a:p>
            <a:pPr marL="868680" lvl="2" fontAlgn="auto">
              <a:spcAft>
                <a:spcPts val="0"/>
              </a:spcAft>
              <a:buFont typeface="+mj-lt"/>
              <a:buAutoNum type="alphaLcPeriod"/>
            </a:pPr>
            <a:r>
              <a:rPr lang="en-US" sz="1100" dirty="0" err="1"/>
              <a:t>Fotocopy</a:t>
            </a:r>
            <a:r>
              <a:rPr lang="en-US" sz="1100" dirty="0"/>
              <a:t> </a:t>
            </a:r>
            <a:r>
              <a:rPr lang="en-US" sz="1100" dirty="0" err="1"/>
              <a:t>dengan</a:t>
            </a:r>
            <a:r>
              <a:rPr lang="en-US" sz="1100" dirty="0"/>
              <a:t> </a:t>
            </a:r>
            <a:r>
              <a:rPr lang="en-US" sz="1100" dirty="0" err="1"/>
              <a:t>Biaya</a:t>
            </a:r>
            <a:r>
              <a:rPr lang="en-US" sz="1100" dirty="0"/>
              <a:t> </a:t>
            </a:r>
            <a:r>
              <a:rPr lang="en-US" sz="1100" dirty="0" err="1"/>
              <a:t>Sewa</a:t>
            </a:r>
            <a:r>
              <a:rPr lang="en-US" sz="1100" dirty="0"/>
              <a:t> </a:t>
            </a:r>
            <a:r>
              <a:rPr lang="en-US" sz="1100" dirty="0" err="1"/>
              <a:t>Rp</a:t>
            </a:r>
            <a:r>
              <a:rPr lang="en-US" sz="1100" dirty="0"/>
              <a:t>. 2.500.000/</a:t>
            </a:r>
            <a:r>
              <a:rPr lang="en-US" sz="1100" dirty="0" err="1"/>
              <a:t>bulan</a:t>
            </a:r>
            <a:r>
              <a:rPr lang="en-US" sz="1100" dirty="0"/>
              <a:t>  </a:t>
            </a:r>
            <a:r>
              <a:rPr lang="en-US" sz="1100" dirty="0" err="1"/>
              <a:t>Tanpa</a:t>
            </a:r>
            <a:r>
              <a:rPr lang="en-US" sz="1100" dirty="0"/>
              <a:t> </a:t>
            </a:r>
            <a:r>
              <a:rPr lang="en-US" sz="1100" dirty="0" err="1"/>
              <a:t>Hak</a:t>
            </a:r>
            <a:r>
              <a:rPr lang="en-US" sz="1100" dirty="0"/>
              <a:t> </a:t>
            </a:r>
            <a:r>
              <a:rPr lang="en-US" sz="1100" dirty="0" err="1"/>
              <a:t>Opsi</a:t>
            </a:r>
            <a:endParaRPr lang="en-US" sz="1100" dirty="0"/>
          </a:p>
          <a:p>
            <a:pPr marL="868680" lvl="2" fontAlgn="auto">
              <a:spcAft>
                <a:spcPts val="0"/>
              </a:spcAft>
              <a:buFont typeface="+mj-lt"/>
              <a:buAutoNum type="alphaLcPeriod"/>
            </a:pPr>
            <a:r>
              <a:rPr lang="en-US" sz="1100" dirty="0"/>
              <a:t>Mobil </a:t>
            </a:r>
            <a:r>
              <a:rPr lang="en-US" sz="1100" dirty="0" err="1"/>
              <a:t>Totoya</a:t>
            </a:r>
            <a:r>
              <a:rPr lang="en-US" sz="1100" dirty="0"/>
              <a:t> </a:t>
            </a:r>
            <a:r>
              <a:rPr lang="en-US" sz="1100" dirty="0" err="1"/>
              <a:t>Fortuner</a:t>
            </a:r>
            <a:r>
              <a:rPr lang="en-US" sz="1100" dirty="0"/>
              <a:t>  </a:t>
            </a:r>
            <a:r>
              <a:rPr lang="en-US" sz="1100" dirty="0" err="1"/>
              <a:t>Biaya</a:t>
            </a:r>
            <a:r>
              <a:rPr lang="en-US" sz="1100" dirty="0"/>
              <a:t> </a:t>
            </a:r>
            <a:r>
              <a:rPr lang="en-US" sz="1100" dirty="0" err="1"/>
              <a:t>Sewa</a:t>
            </a:r>
            <a:r>
              <a:rPr lang="en-US" sz="1100" dirty="0"/>
              <a:t> </a:t>
            </a:r>
            <a:r>
              <a:rPr lang="en-US" sz="1100" dirty="0" err="1"/>
              <a:t>Rp</a:t>
            </a:r>
            <a:r>
              <a:rPr lang="en-US" sz="1100" dirty="0"/>
              <a:t>. 18.750.000/</a:t>
            </a:r>
            <a:r>
              <a:rPr lang="en-US" sz="1100" dirty="0" err="1"/>
              <a:t>bulan</a:t>
            </a:r>
            <a:r>
              <a:rPr lang="en-US" sz="1100" dirty="0"/>
              <a:t> </a:t>
            </a:r>
            <a:r>
              <a:rPr lang="en-US" sz="1100" dirty="0" err="1"/>
              <a:t>selama</a:t>
            </a:r>
            <a:r>
              <a:rPr lang="en-US" sz="1100" dirty="0"/>
              <a:t> 2 </a:t>
            </a:r>
            <a:r>
              <a:rPr lang="en-US" sz="1100" dirty="0" err="1"/>
              <a:t>tahu</a:t>
            </a:r>
            <a:r>
              <a:rPr lang="en-US" sz="1100" dirty="0"/>
              <a:t> </a:t>
            </a:r>
            <a:r>
              <a:rPr lang="en-US" sz="1100" dirty="0" err="1"/>
              <a:t>dengan</a:t>
            </a:r>
            <a:r>
              <a:rPr lang="en-US" sz="1100" dirty="0"/>
              <a:t> </a:t>
            </a:r>
            <a:r>
              <a:rPr lang="en-US" sz="1100" dirty="0" err="1"/>
              <a:t>Hak</a:t>
            </a:r>
            <a:r>
              <a:rPr lang="en-US" sz="1100" dirty="0"/>
              <a:t> </a:t>
            </a:r>
            <a:r>
              <a:rPr lang="en-US" sz="1100" dirty="0" err="1"/>
              <a:t>Opsi</a:t>
            </a:r>
            <a:r>
              <a:rPr lang="en-US" sz="1100" dirty="0"/>
              <a:t> di </a:t>
            </a:r>
            <a:r>
              <a:rPr lang="en-US" sz="1100" dirty="0" err="1"/>
              <a:t>Tahun</a:t>
            </a:r>
            <a:r>
              <a:rPr lang="en-US" sz="1100" dirty="0"/>
              <a:t> </a:t>
            </a:r>
            <a:r>
              <a:rPr lang="en-US" sz="1100" dirty="0" err="1"/>
              <a:t>ke</a:t>
            </a:r>
            <a:r>
              <a:rPr lang="en-US" sz="1100" dirty="0"/>
              <a:t> 2</a:t>
            </a:r>
          </a:p>
          <a:p>
            <a:pPr marL="640080" lvl="2" indent="0" fontAlgn="auto">
              <a:spcAft>
                <a:spcPts val="0"/>
              </a:spcAft>
              <a:buFont typeface="Wingdings 2"/>
              <a:buNone/>
            </a:pPr>
            <a:endParaRPr lang="en-US" sz="1000" dirty="0"/>
          </a:p>
          <a:p>
            <a:pPr marL="640080" lvl="2" indent="0" fontAlgn="auto">
              <a:spcAft>
                <a:spcPts val="0"/>
              </a:spcAft>
              <a:buFont typeface="Wingdings 2"/>
              <a:buNone/>
            </a:pPr>
            <a:endParaRPr lang="en-US" sz="1000" dirty="0"/>
          </a:p>
          <a:p>
            <a:pPr fontAlgn="auto"/>
            <a:endParaRPr lang="en-US" sz="1600" dirty="0"/>
          </a:p>
          <a:p>
            <a:pPr fontAlgn="auto"/>
            <a:endParaRPr lang="en-US" sz="1600" dirty="0"/>
          </a:p>
        </p:txBody>
      </p:sp>
      <p:sp>
        <p:nvSpPr>
          <p:cNvPr id="4" name="TextBox 3"/>
          <p:cNvSpPr txBox="1"/>
          <p:nvPr/>
        </p:nvSpPr>
        <p:spPr>
          <a:xfrm>
            <a:off x="1219200" y="681677"/>
            <a:ext cx="6099619" cy="369332"/>
          </a:xfrm>
          <a:prstGeom prst="rect">
            <a:avLst/>
          </a:prstGeom>
          <a:noFill/>
        </p:spPr>
        <p:txBody>
          <a:bodyPr wrap="none" rtlCol="0">
            <a:spAutoFit/>
          </a:bodyPr>
          <a:lstStyle/>
          <a:p>
            <a:r>
              <a:rPr lang="en-US" dirty="0"/>
              <a:t>HITUNGLAH </a:t>
            </a:r>
            <a:r>
              <a:rPr lang="en-US" dirty="0" err="1"/>
              <a:t>PPh</a:t>
            </a:r>
            <a:r>
              <a:rPr lang="en-US" dirty="0"/>
              <a:t> 23 </a:t>
            </a:r>
            <a:r>
              <a:rPr lang="en-US" dirty="0" err="1"/>
              <a:t>Terutang</a:t>
            </a:r>
            <a:r>
              <a:rPr lang="en-US" dirty="0"/>
              <a:t> </a:t>
            </a:r>
            <a:r>
              <a:rPr lang="en-US" dirty="0" err="1"/>
              <a:t>atas</a:t>
            </a:r>
            <a:r>
              <a:rPr lang="en-US" dirty="0"/>
              <a:t> </a:t>
            </a:r>
            <a:r>
              <a:rPr lang="en-US" dirty="0" err="1"/>
              <a:t>Transaksi</a:t>
            </a:r>
            <a:r>
              <a:rPr lang="en-US" dirty="0"/>
              <a:t> </a:t>
            </a:r>
            <a:r>
              <a:rPr lang="en-US" dirty="0" err="1"/>
              <a:t>Diatas</a:t>
            </a:r>
            <a:endParaRPr lang="en-US" dirty="0"/>
          </a:p>
        </p:txBody>
      </p:sp>
    </p:spTree>
    <p:extLst>
      <p:ext uri="{BB962C8B-B14F-4D97-AF65-F5344CB8AC3E}">
        <p14:creationId xmlns:p14="http://schemas.microsoft.com/office/powerpoint/2010/main" val="3252024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98" y="0"/>
            <a:ext cx="9144000" cy="6934200"/>
          </a:xfrm>
          <a:prstGeom prst="rect">
            <a:avLst/>
          </a:prstGeom>
        </p:spPr>
      </p:pic>
      <p:sp>
        <p:nvSpPr>
          <p:cNvPr id="43011" name="Rectangle 3"/>
          <p:cNvSpPr>
            <a:spLocks noGrp="1" noChangeArrowheads="1"/>
          </p:cNvSpPr>
          <p:nvPr>
            <p:ph idx="1"/>
          </p:nvPr>
        </p:nvSpPr>
        <p:spPr>
          <a:xfrm>
            <a:off x="609600" y="1981200"/>
            <a:ext cx="7772400" cy="2971800"/>
          </a:xfrm>
        </p:spPr>
        <p:style>
          <a:lnRef idx="1">
            <a:schemeClr val="dk1"/>
          </a:lnRef>
          <a:fillRef idx="2">
            <a:schemeClr val="dk1"/>
          </a:fillRef>
          <a:effectRef idx="1">
            <a:schemeClr val="dk1"/>
          </a:effectRef>
          <a:fontRef idx="minor">
            <a:schemeClr val="dk1"/>
          </a:fontRef>
        </p:style>
        <p:txBody>
          <a:bodyPr/>
          <a:lstStyle/>
          <a:p>
            <a:pPr eaLnBrk="1" hangingPunct="1">
              <a:buFont typeface="Wingdings" pitchFamily="2" charset="2"/>
              <a:buNone/>
            </a:pPr>
            <a:endParaRPr lang="en-US" dirty="0"/>
          </a:p>
          <a:p>
            <a:pPr algn="ctr" eaLnBrk="1" hangingPunct="1">
              <a:buFont typeface="Wingdings" pitchFamily="2" charset="2"/>
              <a:buNone/>
            </a:pPr>
            <a:r>
              <a:rPr lang="en-US" sz="4400" b="1" dirty="0" err="1">
                <a:latin typeface="Bauhaus 93" pitchFamily="82" charset="0"/>
              </a:rPr>
              <a:t>Sekian</a:t>
            </a:r>
            <a:endParaRPr lang="en-US" sz="4400" b="1" dirty="0">
              <a:latin typeface="Bauhaus 93" pitchFamily="82" charset="0"/>
            </a:endParaRPr>
          </a:p>
          <a:p>
            <a:pPr algn="ctr" eaLnBrk="1" hangingPunct="1">
              <a:buFont typeface="Wingdings" pitchFamily="2" charset="2"/>
              <a:buNone/>
            </a:pPr>
            <a:r>
              <a:rPr lang="en-US" sz="4400" b="1" dirty="0" err="1">
                <a:latin typeface="Bauhaus 93" pitchFamily="82" charset="0"/>
              </a:rPr>
              <a:t>Terima</a:t>
            </a:r>
            <a:r>
              <a:rPr lang="en-US" sz="4400" b="1" dirty="0">
                <a:latin typeface="Bauhaus 93" pitchFamily="82" charset="0"/>
              </a:rPr>
              <a:t> </a:t>
            </a:r>
            <a:r>
              <a:rPr lang="en-US" sz="4400" b="1" dirty="0" err="1">
                <a:latin typeface="Bauhaus 93" pitchFamily="82" charset="0"/>
              </a:rPr>
              <a:t>Kasih</a:t>
            </a:r>
            <a:endParaRPr lang="en-US" sz="4400" b="1" dirty="0">
              <a:latin typeface="Bauhaus 93" pitchFamily="82" charset="0"/>
            </a:endParaRPr>
          </a:p>
        </p:txBody>
      </p:sp>
      <p:sp>
        <p:nvSpPr>
          <p:cNvPr id="109570" name="Rectangle 2"/>
          <p:cNvSpPr>
            <a:spLocks noGrp="1" noChangeArrowheads="1"/>
          </p:cNvSpPr>
          <p:nvPr>
            <p:ph type="title"/>
          </p:nvPr>
        </p:nvSpPr>
        <p:spPr>
          <a:xfrm>
            <a:off x="457200" y="1154113"/>
            <a:ext cx="8385175" cy="4256087"/>
          </a:xfrm>
        </p:spPr>
        <p:txBody>
          <a:bodyPr/>
          <a:lstStyle/>
          <a:p>
            <a:pPr eaLnBrk="1" hangingPunct="1">
              <a:spcAft>
                <a:spcPts val="0"/>
              </a:spcAft>
              <a:defRPr/>
            </a:pPr>
            <a:r>
              <a:rPr lang="en-US" sz="4000">
                <a:solidFill>
                  <a:schemeClr val="accent1">
                    <a:tint val="88000"/>
                    <a:satMod val="150000"/>
                  </a:schemeClr>
                </a:solidFill>
              </a:rPr>
              <a:t>  </a:t>
            </a:r>
            <a:br>
              <a:rPr lang="en-US" sz="4000">
                <a:solidFill>
                  <a:schemeClr val="accent1">
                    <a:tint val="88000"/>
                    <a:satMod val="150000"/>
                  </a:schemeClr>
                </a:solidFill>
              </a:rPr>
            </a:br>
            <a:endParaRPr lang="en-US" sz="4000">
              <a:solidFill>
                <a:schemeClr val="accent1">
                  <a:tint val="88000"/>
                  <a:satMod val="150000"/>
                </a:schemeClr>
              </a:solidFill>
            </a:endParaRPr>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4412" t="13991" r="1" b="17946"/>
          <a:stretch/>
        </p:blipFill>
        <p:spPr>
          <a:xfrm>
            <a:off x="7771048" y="-204"/>
            <a:ext cx="1071327" cy="694099"/>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86400" y="4935648"/>
            <a:ext cx="3976058" cy="2385635"/>
          </a:xfrm>
          <a:prstGeom prst="rect">
            <a:avLst/>
          </a:prstGeom>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3556"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3557"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3558"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3559"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3560"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3561"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3562"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3563"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3564" name="Rectangle 10"/>
          <p:cNvSpPr>
            <a:spLocks noChangeArrowheads="1"/>
          </p:cNvSpPr>
          <p:nvPr/>
        </p:nvSpPr>
        <p:spPr bwMode="auto">
          <a:xfrm>
            <a:off x="2316163" y="508000"/>
            <a:ext cx="184150" cy="457200"/>
          </a:xfrm>
          <a:prstGeom prst="rect">
            <a:avLst/>
          </a:prstGeom>
          <a:noFill/>
          <a:ln w="9525">
            <a:noFill/>
            <a:miter lim="800000"/>
          </a:ln>
        </p:spPr>
        <p:txBody>
          <a:bodyPr wrap="none" lIns="92075" tIns="46038" rIns="92075" bIns="46038">
            <a:spAutoFit/>
          </a:bodyPr>
          <a:lstStyle/>
          <a:p>
            <a:endParaRPr lang="en-US" sz="2400"/>
          </a:p>
        </p:txBody>
      </p:sp>
      <p:sp>
        <p:nvSpPr>
          <p:cNvPr id="23565" name="Rectangle 24"/>
          <p:cNvSpPr>
            <a:spLocks noChangeArrowheads="1"/>
          </p:cNvSpPr>
          <p:nvPr/>
        </p:nvSpPr>
        <p:spPr bwMode="auto">
          <a:xfrm>
            <a:off x="30480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3566" name="Rectangle 25"/>
          <p:cNvSpPr>
            <a:spLocks noChangeArrowheads="1"/>
          </p:cNvSpPr>
          <p:nvPr/>
        </p:nvSpPr>
        <p:spPr bwMode="auto">
          <a:xfrm>
            <a:off x="693738" y="228600"/>
            <a:ext cx="7756525" cy="619125"/>
          </a:xfrm>
          <a:prstGeom prst="rect">
            <a:avLst/>
          </a:prstGeom>
          <a:solidFill>
            <a:srgbClr val="FFCC66"/>
          </a:solidFill>
          <a:ln w="12700">
            <a:solidFill>
              <a:schemeClr val="tx1"/>
            </a:solidFill>
            <a:miter lim="800000"/>
          </a:ln>
        </p:spPr>
        <p:txBody>
          <a:bodyPr wrap="none" lIns="90488" tIns="44450" rIns="90488" bIns="44450" anchor="ctr"/>
          <a:lstStyle/>
          <a:p>
            <a:pPr algn="ctr" eaLnBrk="0" hangingPunct="0"/>
            <a:r>
              <a:rPr lang="en-US" sz="2000" b="1"/>
              <a:t>PENGHASILAN </a:t>
            </a:r>
            <a:br>
              <a:rPr lang="en-US" sz="2000" b="1"/>
            </a:br>
            <a:r>
              <a:rPr lang="en-US" sz="2000" b="1"/>
              <a:t>YANG DIKENAKAN PEMOTONGAN</a:t>
            </a:r>
          </a:p>
        </p:txBody>
      </p:sp>
      <p:sp>
        <p:nvSpPr>
          <p:cNvPr id="23567" name="AutoShape 26"/>
          <p:cNvSpPr>
            <a:spLocks noChangeArrowheads="1"/>
          </p:cNvSpPr>
          <p:nvPr/>
        </p:nvSpPr>
        <p:spPr bwMode="auto">
          <a:xfrm>
            <a:off x="3124200" y="914400"/>
            <a:ext cx="3235325" cy="342900"/>
          </a:xfrm>
          <a:prstGeom prst="roundRect">
            <a:avLst>
              <a:gd name="adj" fmla="val 12486"/>
            </a:avLst>
          </a:prstGeom>
          <a:solidFill>
            <a:srgbClr val="FFFF99"/>
          </a:solidFill>
          <a:ln w="12700">
            <a:solidFill>
              <a:schemeClr val="tx1"/>
            </a:solidFill>
            <a:round/>
          </a:ln>
        </p:spPr>
        <p:txBody>
          <a:bodyPr wrap="none" lIns="90488" tIns="44450" rIns="90488" bIns="44450" anchor="ctr"/>
          <a:lstStyle/>
          <a:p>
            <a:pPr algn="ctr" eaLnBrk="0" hangingPunct="0"/>
            <a:r>
              <a:rPr lang="en-US" sz="1700" b="1"/>
              <a:t>PPh PASAL 23</a:t>
            </a:r>
            <a:endParaRPr lang="en-US" sz="2000" b="1"/>
          </a:p>
        </p:txBody>
      </p:sp>
      <p:sp>
        <p:nvSpPr>
          <p:cNvPr id="23568" name="AutoShape 27"/>
          <p:cNvSpPr>
            <a:spLocks noChangeArrowheads="1"/>
          </p:cNvSpPr>
          <p:nvPr/>
        </p:nvSpPr>
        <p:spPr bwMode="auto">
          <a:xfrm>
            <a:off x="1468438" y="1406525"/>
            <a:ext cx="7094537" cy="1947863"/>
          </a:xfrm>
          <a:prstGeom prst="roundRect">
            <a:avLst>
              <a:gd name="adj" fmla="val 12486"/>
            </a:avLst>
          </a:prstGeom>
          <a:solidFill>
            <a:srgbClr val="CCFF66"/>
          </a:solidFill>
          <a:ln w="12700">
            <a:solidFill>
              <a:schemeClr val="tx1"/>
            </a:solidFill>
            <a:round/>
          </a:ln>
        </p:spPr>
        <p:txBody>
          <a:bodyPr lIns="90488" tIns="44450" rIns="90488" bIns="44450">
            <a:spAutoFit/>
          </a:bodyPr>
          <a:lstStyle/>
          <a:p>
            <a:pPr marL="190500" indent="-190500" eaLnBrk="0" hangingPunct="0">
              <a:buFontTx/>
              <a:buChar char="•"/>
            </a:pPr>
            <a:r>
              <a:rPr lang="en-US" sz="1600" dirty="0"/>
              <a:t>DEVIDEN TERMASUK DEVIDEN DARI PERUSAHAAN ASURANSI KPD PEMEGANG POLIS DAN PEMBAGIAN SHU KOPERASI</a:t>
            </a:r>
          </a:p>
          <a:p>
            <a:pPr marL="190500" indent="-190500" eaLnBrk="0" hangingPunct="0">
              <a:buFontTx/>
              <a:buChar char="•"/>
            </a:pPr>
            <a:r>
              <a:rPr lang="en-US" sz="1600" dirty="0"/>
              <a:t>BUNGA TERMASUK PREMIUM,DISKONTO DAN IMBALAN SEHUBUNGAN DENGAN JAMINAN PENGEMBALIAN UTANG</a:t>
            </a:r>
          </a:p>
          <a:p>
            <a:pPr marL="190500" indent="-190500" eaLnBrk="0" hangingPunct="0">
              <a:buFontTx/>
              <a:buChar char="•"/>
            </a:pPr>
            <a:r>
              <a:rPr lang="en-US" sz="1600" dirty="0"/>
              <a:t>ROYALTI </a:t>
            </a:r>
          </a:p>
          <a:p>
            <a:pPr marL="190500" indent="-190500" eaLnBrk="0" hangingPunct="0">
              <a:buFontTx/>
              <a:buChar char="•"/>
            </a:pPr>
            <a:r>
              <a:rPr lang="en-US" sz="1600" dirty="0"/>
              <a:t>HADIAH, PENGHARGAAN DAN BONUS DAN SEJENISNYA SELAIN YG TELAH DIPOTONG </a:t>
            </a:r>
            <a:r>
              <a:rPr lang="en-US" sz="1600" dirty="0" err="1"/>
              <a:t>PPh</a:t>
            </a:r>
            <a:r>
              <a:rPr lang="en-US" sz="1600" dirty="0"/>
              <a:t> PSL 21</a:t>
            </a:r>
          </a:p>
        </p:txBody>
      </p:sp>
      <p:sp>
        <p:nvSpPr>
          <p:cNvPr id="23569" name="AutoShape 28"/>
          <p:cNvSpPr>
            <a:spLocks noChangeArrowheads="1"/>
          </p:cNvSpPr>
          <p:nvPr/>
        </p:nvSpPr>
        <p:spPr bwMode="auto">
          <a:xfrm>
            <a:off x="1512888" y="3432175"/>
            <a:ext cx="7067550" cy="892175"/>
          </a:xfrm>
          <a:prstGeom prst="roundRect">
            <a:avLst>
              <a:gd name="adj" fmla="val 12486"/>
            </a:avLst>
          </a:prstGeom>
          <a:solidFill>
            <a:srgbClr val="CCFF66"/>
          </a:solidFill>
          <a:ln w="12700">
            <a:solidFill>
              <a:schemeClr val="tx1"/>
            </a:solidFill>
            <a:round/>
          </a:ln>
        </p:spPr>
        <p:txBody>
          <a:bodyPr lIns="90488" tIns="44450" rIns="90488" bIns="44450">
            <a:spAutoFit/>
          </a:bodyPr>
          <a:lstStyle/>
          <a:p>
            <a:pPr eaLnBrk="0" hangingPunct="0"/>
            <a:r>
              <a:rPr lang="en-US" sz="1600" dirty="0"/>
              <a:t>SEWA DAN  PENGHASILAN LAIN SEHUBUNGAN DGN PENGGUNAAN  HARTA SELAIN SEWA ATAS TANAH DAN/ATAU BANGUNAN SESUAI DENGAN PP 5 TAHUN 2002</a:t>
            </a:r>
          </a:p>
        </p:txBody>
      </p:sp>
      <p:sp>
        <p:nvSpPr>
          <p:cNvPr id="23570" name="AutoShape 29"/>
          <p:cNvSpPr>
            <a:spLocks noChangeArrowheads="1"/>
          </p:cNvSpPr>
          <p:nvPr/>
        </p:nvSpPr>
        <p:spPr bwMode="auto">
          <a:xfrm>
            <a:off x="1566863" y="4419600"/>
            <a:ext cx="7072312" cy="1854200"/>
          </a:xfrm>
          <a:prstGeom prst="roundRect">
            <a:avLst>
              <a:gd name="adj" fmla="val 4069"/>
            </a:avLst>
          </a:prstGeom>
          <a:solidFill>
            <a:srgbClr val="CCFF66"/>
          </a:solidFill>
          <a:ln w="12700">
            <a:solidFill>
              <a:schemeClr val="tx1"/>
            </a:solidFill>
            <a:round/>
          </a:ln>
        </p:spPr>
        <p:txBody>
          <a:bodyPr lIns="90488" tIns="44450" rIns="90488" bIns="44450">
            <a:spAutoFit/>
          </a:bodyPr>
          <a:lstStyle/>
          <a:p>
            <a:pPr marL="119380" indent="-119380" eaLnBrk="0" hangingPunct="0"/>
            <a:r>
              <a:rPr lang="en-US" sz="1600" dirty="0"/>
              <a:t>IMBALAN SEHUBUNGAN DENGAN:</a:t>
            </a:r>
          </a:p>
          <a:p>
            <a:pPr marL="119380" indent="-119380" eaLnBrk="0" hangingPunct="0">
              <a:buFontTx/>
              <a:buChar char="•"/>
            </a:pPr>
            <a:r>
              <a:rPr lang="en-US" sz="1600" dirty="0"/>
              <a:t>JASA TEKNIK;</a:t>
            </a:r>
          </a:p>
          <a:p>
            <a:pPr marL="119380" indent="-119380" eaLnBrk="0" hangingPunct="0">
              <a:buFontTx/>
              <a:buChar char="•"/>
            </a:pPr>
            <a:r>
              <a:rPr lang="en-US" sz="1600" dirty="0"/>
              <a:t>JASA MANAJEMEN;</a:t>
            </a:r>
          </a:p>
          <a:p>
            <a:pPr marL="119380" indent="-119380" eaLnBrk="0" hangingPunct="0">
              <a:buFontTx/>
              <a:buChar char="•"/>
            </a:pPr>
            <a:r>
              <a:rPr lang="en-US" sz="1600" dirty="0"/>
              <a:t>JASA KONSTRUKSI; </a:t>
            </a:r>
          </a:p>
          <a:p>
            <a:pPr marL="119380" indent="-119380" eaLnBrk="0" hangingPunct="0">
              <a:buFontTx/>
              <a:buChar char="•"/>
            </a:pPr>
            <a:r>
              <a:rPr lang="en-US" sz="1600" dirty="0"/>
              <a:t>JASA KONSULTAN;</a:t>
            </a:r>
          </a:p>
          <a:p>
            <a:pPr marL="119380" indent="-119380" eaLnBrk="0" hangingPunct="0">
              <a:buFontTx/>
              <a:buChar char="•"/>
            </a:pPr>
            <a:r>
              <a:rPr lang="en-US" sz="1600" dirty="0"/>
              <a:t>JASA LAIN </a:t>
            </a:r>
          </a:p>
          <a:p>
            <a:pPr marL="119380" indent="-119380" eaLnBrk="0" hangingPunct="0"/>
            <a:r>
              <a:rPr lang="en-US" sz="1600" dirty="0"/>
              <a:t>SELAIN JASA YG TLH DIPOTONG </a:t>
            </a:r>
            <a:r>
              <a:rPr lang="en-US" sz="1600" dirty="0" err="1"/>
              <a:t>PPh</a:t>
            </a:r>
            <a:r>
              <a:rPr lang="en-US" sz="1600" dirty="0"/>
              <a:t> PSL 21</a:t>
            </a:r>
          </a:p>
        </p:txBody>
      </p:sp>
      <p:sp>
        <p:nvSpPr>
          <p:cNvPr id="23571" name="Rectangle 30"/>
          <p:cNvSpPr>
            <a:spLocks noChangeArrowheads="1"/>
          </p:cNvSpPr>
          <p:nvPr/>
        </p:nvSpPr>
        <p:spPr bwMode="auto">
          <a:xfrm>
            <a:off x="685800" y="990600"/>
            <a:ext cx="254000" cy="4572000"/>
          </a:xfrm>
          <a:prstGeom prst="rect">
            <a:avLst/>
          </a:prstGeom>
          <a:solidFill>
            <a:schemeClr val="tx2">
              <a:lumMod val="75000"/>
            </a:schemeClr>
          </a:solidFill>
          <a:ln w="9525">
            <a:noFill/>
            <a:miter lim="800000"/>
          </a:ln>
        </p:spPr>
        <p:txBody>
          <a:bodyPr wrap="none" anchor="ctr"/>
          <a:lstStyle/>
          <a:p>
            <a:pPr algn="ctr" eaLnBrk="0" hangingPunct="0"/>
            <a:endParaRPr lang="en-US" sz="2400" b="1">
              <a:solidFill>
                <a:srgbClr val="000066"/>
              </a:solidFill>
            </a:endParaRPr>
          </a:p>
        </p:txBody>
      </p:sp>
      <p:sp>
        <p:nvSpPr>
          <p:cNvPr id="23572" name="Rectangle 31"/>
          <p:cNvSpPr>
            <a:spLocks noChangeArrowheads="1"/>
          </p:cNvSpPr>
          <p:nvPr/>
        </p:nvSpPr>
        <p:spPr bwMode="auto">
          <a:xfrm>
            <a:off x="711200" y="990600"/>
            <a:ext cx="2413000" cy="152400"/>
          </a:xfrm>
          <a:prstGeom prst="rect">
            <a:avLst/>
          </a:prstGeom>
          <a:solidFill>
            <a:schemeClr val="tx2">
              <a:lumMod val="75000"/>
            </a:schemeClr>
          </a:solidFill>
          <a:ln w="9525">
            <a:noFill/>
            <a:miter lim="800000"/>
          </a:ln>
        </p:spPr>
        <p:txBody>
          <a:bodyPr wrap="none" anchor="ctr"/>
          <a:lstStyle/>
          <a:p>
            <a:pPr algn="ctr" eaLnBrk="0" hangingPunct="0"/>
            <a:endParaRPr lang="en-US" sz="2400" b="1">
              <a:solidFill>
                <a:srgbClr val="000066"/>
              </a:solidFill>
            </a:endParaRPr>
          </a:p>
        </p:txBody>
      </p:sp>
      <p:sp>
        <p:nvSpPr>
          <p:cNvPr id="23573" name="AutoShape 32"/>
          <p:cNvSpPr>
            <a:spLocks noChangeArrowheads="1"/>
          </p:cNvSpPr>
          <p:nvPr/>
        </p:nvSpPr>
        <p:spPr bwMode="auto">
          <a:xfrm>
            <a:off x="762000" y="2114550"/>
            <a:ext cx="508000" cy="400050"/>
          </a:xfrm>
          <a:prstGeom prst="rightArrow">
            <a:avLst>
              <a:gd name="adj1" fmla="val 75009"/>
              <a:gd name="adj2" fmla="val 63510"/>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3574" name="AutoShape 34"/>
          <p:cNvSpPr>
            <a:spLocks noChangeArrowheads="1"/>
          </p:cNvSpPr>
          <p:nvPr/>
        </p:nvSpPr>
        <p:spPr bwMode="auto">
          <a:xfrm>
            <a:off x="762000" y="5210175"/>
            <a:ext cx="508000" cy="400050"/>
          </a:xfrm>
          <a:prstGeom prst="rightArrow">
            <a:avLst>
              <a:gd name="adj1" fmla="val 75009"/>
              <a:gd name="adj2" fmla="val 63510"/>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
        <p:nvSpPr>
          <p:cNvPr id="23575" name="AutoShape 36"/>
          <p:cNvSpPr>
            <a:spLocks noChangeArrowheads="1"/>
          </p:cNvSpPr>
          <p:nvPr/>
        </p:nvSpPr>
        <p:spPr bwMode="auto">
          <a:xfrm>
            <a:off x="762000" y="3733800"/>
            <a:ext cx="508000" cy="400050"/>
          </a:xfrm>
          <a:prstGeom prst="rightArrow">
            <a:avLst>
              <a:gd name="adj1" fmla="val 75009"/>
              <a:gd name="adj2" fmla="val 63510"/>
            </a:avLst>
          </a:prstGeom>
          <a:solidFill>
            <a:schemeClr val="hlink"/>
          </a:solidFill>
          <a:ln w="9525">
            <a:no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1508"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1509"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0"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1"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2"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3"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4"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5"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1516" name="Rectangle 10"/>
          <p:cNvSpPr>
            <a:spLocks noChangeArrowheads="1"/>
          </p:cNvSpPr>
          <p:nvPr/>
        </p:nvSpPr>
        <p:spPr bwMode="auto">
          <a:xfrm>
            <a:off x="2316163" y="508000"/>
            <a:ext cx="184150" cy="457200"/>
          </a:xfrm>
          <a:prstGeom prst="rect">
            <a:avLst/>
          </a:prstGeom>
          <a:noFill/>
          <a:ln w="9525">
            <a:noFill/>
            <a:miter lim="800000"/>
          </a:ln>
        </p:spPr>
        <p:txBody>
          <a:bodyPr wrap="none" lIns="92075" tIns="46038" rIns="92075" bIns="46038">
            <a:spAutoFit/>
          </a:bodyPr>
          <a:lstStyle/>
          <a:p>
            <a:endParaRPr lang="en-US" sz="2400"/>
          </a:p>
        </p:txBody>
      </p:sp>
      <p:sp>
        <p:nvSpPr>
          <p:cNvPr id="21517" name="Rectangle 11"/>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8" name="Rectangle 12"/>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1519" name="Rectangle 13"/>
          <p:cNvSpPr>
            <a:spLocks noChangeArrowheads="1"/>
          </p:cNvSpPr>
          <p:nvPr/>
        </p:nvSpPr>
        <p:spPr bwMode="auto">
          <a:xfrm>
            <a:off x="693738" y="352425"/>
            <a:ext cx="7756525" cy="619125"/>
          </a:xfrm>
          <a:prstGeom prst="rect">
            <a:avLst/>
          </a:prstGeom>
          <a:solidFill>
            <a:srgbClr val="FFFF99"/>
          </a:solidFill>
          <a:ln w="12700">
            <a:solidFill>
              <a:schemeClr val="tx1"/>
            </a:solidFill>
            <a:miter lim="800000"/>
          </a:ln>
        </p:spPr>
        <p:txBody>
          <a:bodyPr wrap="none" lIns="90488" tIns="44450" rIns="90488" bIns="44450" anchor="ctr"/>
          <a:lstStyle/>
          <a:p>
            <a:pPr algn="ctr" eaLnBrk="0" hangingPunct="0"/>
            <a:r>
              <a:rPr lang="en-US" sz="2000" b="1"/>
              <a:t>PEMOTONG PPh PASAL 23/26</a:t>
            </a:r>
          </a:p>
        </p:txBody>
      </p:sp>
      <p:sp>
        <p:nvSpPr>
          <p:cNvPr id="21520" name="AutoShape 14"/>
          <p:cNvSpPr>
            <a:spLocks noChangeArrowheads="1"/>
          </p:cNvSpPr>
          <p:nvPr/>
        </p:nvSpPr>
        <p:spPr bwMode="auto">
          <a:xfrm>
            <a:off x="3860800" y="1033463"/>
            <a:ext cx="1727200" cy="338137"/>
          </a:xfrm>
          <a:prstGeom prst="downArrow">
            <a:avLst>
              <a:gd name="adj1" fmla="val 75009"/>
              <a:gd name="adj2" fmla="val 50014"/>
            </a:avLst>
          </a:prstGeom>
          <a:solidFill>
            <a:schemeClr val="folHlink"/>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1521" name="AutoShape 15"/>
          <p:cNvSpPr>
            <a:spLocks noChangeArrowheads="1"/>
          </p:cNvSpPr>
          <p:nvPr/>
        </p:nvSpPr>
        <p:spPr bwMode="auto">
          <a:xfrm>
            <a:off x="812800" y="1428750"/>
            <a:ext cx="7518400" cy="1695450"/>
          </a:xfrm>
          <a:prstGeom prst="roundRect">
            <a:avLst>
              <a:gd name="adj" fmla="val 6671"/>
            </a:avLst>
          </a:prstGeom>
          <a:solidFill>
            <a:schemeClr val="hlink"/>
          </a:solidFill>
          <a:ln w="12700">
            <a:solidFill>
              <a:schemeClr val="tx1"/>
            </a:solidFill>
            <a:round/>
          </a:ln>
        </p:spPr>
        <p:txBody>
          <a:bodyPr wrap="none" anchor="ctr"/>
          <a:lstStyle/>
          <a:p>
            <a:pPr algn="ctr" eaLnBrk="0" hangingPunct="0"/>
            <a:endParaRPr lang="en-US" sz="2400" b="1">
              <a:solidFill>
                <a:srgbClr val="000066"/>
              </a:solidFill>
            </a:endParaRPr>
          </a:p>
        </p:txBody>
      </p:sp>
      <p:sp>
        <p:nvSpPr>
          <p:cNvPr id="21522" name="Rectangle 16"/>
          <p:cNvSpPr>
            <a:spLocks noChangeArrowheads="1"/>
          </p:cNvSpPr>
          <p:nvPr/>
        </p:nvSpPr>
        <p:spPr bwMode="auto">
          <a:xfrm>
            <a:off x="960438" y="1485900"/>
            <a:ext cx="4498975" cy="1555750"/>
          </a:xfrm>
          <a:prstGeom prst="rect">
            <a:avLst/>
          </a:prstGeom>
          <a:solidFill>
            <a:schemeClr val="hlink"/>
          </a:solidFill>
          <a:ln w="9525">
            <a:noFill/>
            <a:miter lim="800000"/>
          </a:ln>
        </p:spPr>
        <p:txBody>
          <a:bodyPr wrap="none" lIns="90488" tIns="44450" rIns="90488" bIns="44450">
            <a:spAutoFit/>
          </a:bodyPr>
          <a:lstStyle/>
          <a:p>
            <a:pPr marL="285750" indent="-285750" eaLnBrk="0" hangingPunct="0">
              <a:buFontTx/>
              <a:buChar char="•"/>
            </a:pPr>
            <a:r>
              <a:rPr lang="en-US" sz="1600" b="1"/>
              <a:t>BADAN PEMERINTAH</a:t>
            </a:r>
          </a:p>
          <a:p>
            <a:pPr marL="285750" indent="-285750" eaLnBrk="0" hangingPunct="0">
              <a:buFontTx/>
              <a:buChar char="•"/>
            </a:pPr>
            <a:r>
              <a:rPr lang="en-US" sz="1600" b="1"/>
              <a:t>SUBJEK PAJAK BADAN DALAM NEGERI </a:t>
            </a:r>
          </a:p>
          <a:p>
            <a:pPr marL="285750" indent="-285750" eaLnBrk="0" hangingPunct="0">
              <a:buFontTx/>
              <a:buChar char="•"/>
            </a:pPr>
            <a:r>
              <a:rPr lang="en-US" sz="1600" b="1"/>
              <a:t>PENYELENGGARA KEGIATAN</a:t>
            </a:r>
          </a:p>
          <a:p>
            <a:pPr marL="285750" indent="-285750" eaLnBrk="0" hangingPunct="0">
              <a:buFontTx/>
              <a:buChar char="•"/>
            </a:pPr>
            <a:r>
              <a:rPr lang="en-US" sz="1600" b="1"/>
              <a:t>BENTUK USAHA TETAP</a:t>
            </a:r>
          </a:p>
          <a:p>
            <a:pPr marL="285750" indent="-285750" eaLnBrk="0" hangingPunct="0">
              <a:buFontTx/>
              <a:buChar char="•"/>
            </a:pPr>
            <a:r>
              <a:rPr lang="en-US" sz="1600" b="1"/>
              <a:t>PERWAKILAN PERUSAHAAN LUAR </a:t>
            </a:r>
          </a:p>
          <a:p>
            <a:pPr marL="285750" indent="-285750" eaLnBrk="0" hangingPunct="0"/>
            <a:r>
              <a:rPr lang="en-US" sz="1600" b="1"/>
              <a:t>	NEGERI LAINNYA</a:t>
            </a:r>
          </a:p>
        </p:txBody>
      </p:sp>
      <p:sp>
        <p:nvSpPr>
          <p:cNvPr id="21523" name="AutoShape 17"/>
          <p:cNvSpPr>
            <a:spLocks noChangeArrowheads="1"/>
          </p:cNvSpPr>
          <p:nvPr/>
        </p:nvSpPr>
        <p:spPr bwMode="auto">
          <a:xfrm>
            <a:off x="2108200" y="3600450"/>
            <a:ext cx="5283200" cy="623888"/>
          </a:xfrm>
          <a:prstGeom prst="roundRect">
            <a:avLst>
              <a:gd name="adj" fmla="val 7551"/>
            </a:avLst>
          </a:prstGeom>
          <a:solidFill>
            <a:srgbClr val="CC99FF"/>
          </a:solidFill>
          <a:ln w="12700">
            <a:solidFill>
              <a:schemeClr val="tx1"/>
            </a:solidFill>
            <a:round/>
          </a:ln>
        </p:spPr>
        <p:txBody>
          <a:bodyPr wrap="none" anchor="ctr"/>
          <a:lstStyle/>
          <a:p>
            <a:pPr algn="ctr" eaLnBrk="0" hangingPunct="0"/>
            <a:endParaRPr lang="en-US" sz="1400" b="1">
              <a:solidFill>
                <a:srgbClr val="000066"/>
              </a:solidFill>
            </a:endParaRPr>
          </a:p>
        </p:txBody>
      </p:sp>
      <p:sp>
        <p:nvSpPr>
          <p:cNvPr id="21524" name="Rectangle 18"/>
          <p:cNvSpPr>
            <a:spLocks noChangeArrowheads="1"/>
          </p:cNvSpPr>
          <p:nvPr/>
        </p:nvSpPr>
        <p:spPr bwMode="auto">
          <a:xfrm>
            <a:off x="2111375" y="3581400"/>
            <a:ext cx="5156200" cy="577850"/>
          </a:xfrm>
          <a:prstGeom prst="rect">
            <a:avLst/>
          </a:prstGeom>
          <a:noFill/>
          <a:ln w="9525">
            <a:noFill/>
            <a:miter lim="800000"/>
          </a:ln>
        </p:spPr>
        <p:txBody>
          <a:bodyPr wrap="none" lIns="90488" tIns="44450" rIns="90488" bIns="44450">
            <a:spAutoFit/>
          </a:bodyPr>
          <a:lstStyle/>
          <a:p>
            <a:pPr algn="ctr" eaLnBrk="0" hangingPunct="0"/>
            <a:r>
              <a:rPr lang="en-US" sz="1600" b="1"/>
              <a:t>DIBAYARKAN, DISEDIAKAN UNTUK DIBAYARKAN </a:t>
            </a:r>
          </a:p>
          <a:p>
            <a:pPr algn="ctr" eaLnBrk="0" hangingPunct="0"/>
            <a:r>
              <a:rPr lang="en-US" sz="1600" b="1"/>
              <a:t>ATAU TELAH JATUH TEMPO PEMBAYARNNYA </a:t>
            </a:r>
          </a:p>
        </p:txBody>
      </p:sp>
      <p:sp>
        <p:nvSpPr>
          <p:cNvPr id="21525" name="AutoShape 19"/>
          <p:cNvSpPr>
            <a:spLocks noChangeArrowheads="1"/>
          </p:cNvSpPr>
          <p:nvPr/>
        </p:nvSpPr>
        <p:spPr bwMode="auto">
          <a:xfrm>
            <a:off x="4064000" y="3076575"/>
            <a:ext cx="1320800" cy="504825"/>
          </a:xfrm>
          <a:prstGeom prst="downArrow">
            <a:avLst>
              <a:gd name="adj1" fmla="val 75009"/>
              <a:gd name="adj2" fmla="val 66708"/>
            </a:avLst>
          </a:prstGeom>
          <a:solidFill>
            <a:schemeClr val="folHlink"/>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1526" name="Rectangle 27"/>
          <p:cNvSpPr>
            <a:spLocks noChangeArrowheads="1"/>
          </p:cNvSpPr>
          <p:nvPr/>
        </p:nvSpPr>
        <p:spPr bwMode="auto">
          <a:xfrm>
            <a:off x="3048000" y="4743450"/>
            <a:ext cx="2641600" cy="1143000"/>
          </a:xfrm>
          <a:prstGeom prst="rect">
            <a:avLst/>
          </a:prstGeom>
          <a:solidFill>
            <a:schemeClr val="accent1"/>
          </a:solidFill>
          <a:ln w="9525">
            <a:solidFill>
              <a:schemeClr val="tx1"/>
            </a:solidFill>
            <a:miter lim="800000"/>
          </a:ln>
        </p:spPr>
        <p:txBody>
          <a:bodyPr wrap="none" anchor="ctr"/>
          <a:lstStyle/>
          <a:p>
            <a:pPr algn="ctr" eaLnBrk="0" hangingPunct="0"/>
            <a:r>
              <a:rPr lang="en-US" sz="2000" b="1"/>
              <a:t>PENYERAHAN </a:t>
            </a:r>
          </a:p>
          <a:p>
            <a:pPr algn="ctr" eaLnBrk="0" hangingPunct="0"/>
            <a:r>
              <a:rPr lang="en-US" sz="2000" b="1"/>
              <a:t>JASA</a:t>
            </a:r>
          </a:p>
        </p:txBody>
      </p:sp>
      <p:sp>
        <p:nvSpPr>
          <p:cNvPr id="21527" name="Rectangle 28"/>
          <p:cNvSpPr>
            <a:spLocks noChangeArrowheads="1"/>
          </p:cNvSpPr>
          <p:nvPr/>
        </p:nvSpPr>
        <p:spPr bwMode="auto">
          <a:xfrm>
            <a:off x="406400" y="4743450"/>
            <a:ext cx="2235200" cy="1143000"/>
          </a:xfrm>
          <a:prstGeom prst="rect">
            <a:avLst/>
          </a:prstGeom>
          <a:solidFill>
            <a:schemeClr val="accent1"/>
          </a:solidFill>
          <a:ln w="9525">
            <a:solidFill>
              <a:schemeClr val="tx1"/>
            </a:solidFill>
            <a:miter lim="800000"/>
          </a:ln>
        </p:spPr>
        <p:txBody>
          <a:bodyPr wrap="none" anchor="ctr"/>
          <a:lstStyle/>
          <a:p>
            <a:pPr algn="ctr" eaLnBrk="0" hangingPunct="0"/>
            <a:r>
              <a:rPr lang="en-US" sz="2000" b="1"/>
              <a:t>MODAL</a:t>
            </a:r>
          </a:p>
        </p:txBody>
      </p:sp>
      <p:sp>
        <p:nvSpPr>
          <p:cNvPr id="21528" name="Rectangle 29"/>
          <p:cNvSpPr>
            <a:spLocks noChangeArrowheads="1"/>
          </p:cNvSpPr>
          <p:nvPr/>
        </p:nvSpPr>
        <p:spPr bwMode="auto">
          <a:xfrm>
            <a:off x="5892800" y="4743450"/>
            <a:ext cx="2844800" cy="1143000"/>
          </a:xfrm>
          <a:prstGeom prst="rect">
            <a:avLst/>
          </a:prstGeom>
          <a:solidFill>
            <a:schemeClr val="accent1"/>
          </a:solidFill>
          <a:ln w="9525">
            <a:solidFill>
              <a:schemeClr val="tx1"/>
            </a:solidFill>
            <a:miter lim="800000"/>
          </a:ln>
        </p:spPr>
        <p:txBody>
          <a:bodyPr wrap="none" anchor="ctr"/>
          <a:lstStyle/>
          <a:p>
            <a:pPr algn="ctr" eaLnBrk="0" hangingPunct="0"/>
            <a:r>
              <a:rPr lang="en-US" sz="1400" b="1"/>
              <a:t>PENYELENGGARA </a:t>
            </a:r>
          </a:p>
          <a:p>
            <a:pPr algn="ctr" eaLnBrk="0" hangingPunct="0"/>
            <a:r>
              <a:rPr lang="en-US" sz="1400" b="1"/>
              <a:t>KEGIATAN </a:t>
            </a:r>
          </a:p>
          <a:p>
            <a:pPr algn="ctr" eaLnBrk="0" hangingPunct="0"/>
            <a:r>
              <a:rPr lang="en-US" sz="1400" b="1"/>
              <a:t>SELAIN YANG TELAH</a:t>
            </a:r>
          </a:p>
          <a:p>
            <a:pPr algn="ctr" eaLnBrk="0" hangingPunct="0"/>
            <a:r>
              <a:rPr lang="en-US" sz="1400" b="1"/>
              <a:t> DIPOTONG </a:t>
            </a:r>
          </a:p>
          <a:p>
            <a:pPr algn="ctr" eaLnBrk="0" hangingPunct="0"/>
            <a:r>
              <a:rPr lang="en-US" sz="1400" b="1"/>
              <a:t>PPh PSL 21</a:t>
            </a:r>
          </a:p>
        </p:txBody>
      </p:sp>
      <p:sp>
        <p:nvSpPr>
          <p:cNvPr id="21529" name="Rectangle 32"/>
          <p:cNvSpPr>
            <a:spLocks noChangeArrowheads="1"/>
          </p:cNvSpPr>
          <p:nvPr/>
        </p:nvSpPr>
        <p:spPr bwMode="auto">
          <a:xfrm>
            <a:off x="1016000" y="4343400"/>
            <a:ext cx="7010400" cy="114300"/>
          </a:xfrm>
          <a:prstGeom prst="rect">
            <a:avLst/>
          </a:prstGeom>
          <a:gradFill rotWithShape="0">
            <a:gsLst>
              <a:gs pos="0">
                <a:srgbClr val="656565"/>
              </a:gs>
              <a:gs pos="50000">
                <a:srgbClr val="919191"/>
              </a:gs>
              <a:gs pos="100000">
                <a:srgbClr val="656565"/>
              </a:gs>
            </a:gsLst>
            <a:lin ang="5400000" scaled="1"/>
          </a:gradFill>
          <a:ln w="9525">
            <a:noFill/>
            <a:miter lim="800000"/>
          </a:ln>
        </p:spPr>
        <p:txBody>
          <a:bodyPr wrap="none" anchor="ctr"/>
          <a:lstStyle/>
          <a:p>
            <a:pPr algn="ctr" eaLnBrk="0" hangingPunct="0"/>
            <a:endParaRPr lang="en-US" sz="2400" b="1">
              <a:solidFill>
                <a:srgbClr val="000066"/>
              </a:solidFill>
            </a:endParaRPr>
          </a:p>
        </p:txBody>
      </p:sp>
      <p:sp>
        <p:nvSpPr>
          <p:cNvPr id="21530" name="AutoShape 33"/>
          <p:cNvSpPr>
            <a:spLocks noChangeArrowheads="1"/>
          </p:cNvSpPr>
          <p:nvPr/>
        </p:nvSpPr>
        <p:spPr bwMode="auto">
          <a:xfrm>
            <a:off x="914400" y="4343400"/>
            <a:ext cx="406400" cy="342900"/>
          </a:xfrm>
          <a:prstGeom prst="downArrow">
            <a:avLst>
              <a:gd name="adj1" fmla="val 50000"/>
              <a:gd name="adj2" fmla="val 41718"/>
            </a:avLst>
          </a:prstGeom>
          <a:gradFill rotWithShape="0">
            <a:gsLst>
              <a:gs pos="0">
                <a:srgbClr val="656565"/>
              </a:gs>
              <a:gs pos="50000">
                <a:srgbClr val="919191"/>
              </a:gs>
              <a:gs pos="100000">
                <a:srgbClr val="656565"/>
              </a:gs>
            </a:gsLst>
            <a:lin ang="0" scaled="1"/>
          </a:gradFill>
          <a:ln w="9525">
            <a:noFill/>
            <a:miter lim="800000"/>
          </a:ln>
        </p:spPr>
        <p:txBody>
          <a:bodyPr wrap="none" anchor="ctr"/>
          <a:lstStyle/>
          <a:p>
            <a:pPr algn="ctr" eaLnBrk="0" hangingPunct="0"/>
            <a:endParaRPr lang="en-US" sz="2400" b="1">
              <a:solidFill>
                <a:srgbClr val="000066"/>
              </a:solidFill>
            </a:endParaRPr>
          </a:p>
        </p:txBody>
      </p:sp>
      <p:sp>
        <p:nvSpPr>
          <p:cNvPr id="21531" name="AutoShape 34"/>
          <p:cNvSpPr>
            <a:spLocks noChangeArrowheads="1"/>
          </p:cNvSpPr>
          <p:nvPr/>
        </p:nvSpPr>
        <p:spPr bwMode="auto">
          <a:xfrm>
            <a:off x="7721600" y="4343400"/>
            <a:ext cx="406400" cy="342900"/>
          </a:xfrm>
          <a:prstGeom prst="downArrow">
            <a:avLst>
              <a:gd name="adj1" fmla="val 50000"/>
              <a:gd name="adj2" fmla="val 41718"/>
            </a:avLst>
          </a:prstGeom>
          <a:gradFill rotWithShape="0">
            <a:gsLst>
              <a:gs pos="0">
                <a:srgbClr val="656565"/>
              </a:gs>
              <a:gs pos="50000">
                <a:srgbClr val="919191"/>
              </a:gs>
              <a:gs pos="100000">
                <a:srgbClr val="656565"/>
              </a:gs>
            </a:gsLst>
            <a:lin ang="0" scaled="1"/>
          </a:gradFill>
          <a:ln w="9525">
            <a:noFill/>
            <a:miter lim="800000"/>
          </a:ln>
        </p:spPr>
        <p:txBody>
          <a:bodyPr wrap="none" anchor="ctr"/>
          <a:lstStyle/>
          <a:p>
            <a:pPr algn="ctr" eaLnBrk="0" hangingPunct="0"/>
            <a:endParaRPr lang="en-US" sz="2400" b="1">
              <a:solidFill>
                <a:srgbClr val="000066"/>
              </a:solidFill>
            </a:endParaRPr>
          </a:p>
        </p:txBody>
      </p:sp>
      <p:sp>
        <p:nvSpPr>
          <p:cNvPr id="21532" name="AutoShape 35"/>
          <p:cNvSpPr>
            <a:spLocks noChangeArrowheads="1"/>
          </p:cNvSpPr>
          <p:nvPr/>
        </p:nvSpPr>
        <p:spPr bwMode="auto">
          <a:xfrm>
            <a:off x="4546600" y="4229100"/>
            <a:ext cx="406400" cy="457200"/>
          </a:xfrm>
          <a:prstGeom prst="downArrow">
            <a:avLst>
              <a:gd name="adj1" fmla="val 50000"/>
              <a:gd name="adj2" fmla="val 46932"/>
            </a:avLst>
          </a:prstGeom>
          <a:gradFill rotWithShape="0">
            <a:gsLst>
              <a:gs pos="0">
                <a:srgbClr val="656565"/>
              </a:gs>
              <a:gs pos="50000">
                <a:srgbClr val="919191"/>
              </a:gs>
              <a:gs pos="100000">
                <a:srgbClr val="656565"/>
              </a:gs>
            </a:gsLst>
            <a:lin ang="0" scaled="1"/>
          </a:gradFill>
          <a:ln w="9525">
            <a:no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oter Placeholder 2"/>
          <p:cNvSpPr txBox="1">
            <a:spLocks noGrp="1"/>
          </p:cNvSpPr>
          <p:nvPr/>
        </p:nvSpPr>
        <p:spPr bwMode="auto">
          <a:xfrm>
            <a:off x="3124200" y="6248400"/>
            <a:ext cx="2895600" cy="457200"/>
          </a:xfrm>
          <a:prstGeom prst="rect">
            <a:avLst/>
          </a:prstGeom>
          <a:noFill/>
          <a:ln>
            <a:miter lim="800000"/>
          </a:ln>
        </p:spPr>
        <p:txBody>
          <a:bodyPr/>
          <a:lstStyle/>
          <a:p>
            <a:pPr algn="ctr" eaLnBrk="0" hangingPunct="0">
              <a:defRPr/>
            </a:pPr>
            <a:endParaRPr lang="en-US" sz="1400" dirty="0">
              <a:latin typeface="+mn-lt"/>
              <a:cs typeface="+mn-cs"/>
            </a:endParaRPr>
          </a:p>
        </p:txBody>
      </p:sp>
      <p:sp>
        <p:nvSpPr>
          <p:cNvPr id="22532" name="Rectangle 2"/>
          <p:cNvSpPr>
            <a:spLocks noChangeArrowheads="1"/>
          </p:cNvSpPr>
          <p:nvPr/>
        </p:nvSpPr>
        <p:spPr bwMode="auto">
          <a:xfrm>
            <a:off x="279400" y="171450"/>
            <a:ext cx="8686800" cy="6515100"/>
          </a:xfrm>
          <a:prstGeom prst="rect">
            <a:avLst/>
          </a:prstGeom>
          <a:noFill/>
          <a:ln w="9525">
            <a:solidFill>
              <a:schemeClr val="tx1"/>
            </a:solidFill>
            <a:miter lim="800000"/>
          </a:ln>
        </p:spPr>
        <p:txBody>
          <a:bodyPr wrap="none" anchor="ctr"/>
          <a:lstStyle/>
          <a:p>
            <a:pPr algn="ctr" eaLnBrk="0" hangingPunct="0"/>
            <a:endParaRPr lang="en-US" sz="2400" b="1">
              <a:solidFill>
                <a:srgbClr val="000066"/>
              </a:solidFill>
            </a:endParaRPr>
          </a:p>
        </p:txBody>
      </p:sp>
      <p:sp>
        <p:nvSpPr>
          <p:cNvPr id="22533" name="Rectangle 3"/>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34" name="Rectangle 4"/>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35" name="Rectangle 5"/>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36" name="Rectangle 6"/>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37" name="Rectangle 7"/>
          <p:cNvSpPr>
            <a:spLocks noChangeArrowheads="1"/>
          </p:cNvSpPr>
          <p:nvPr/>
        </p:nvSpPr>
        <p:spPr bwMode="auto">
          <a:xfrm>
            <a:off x="711200" y="62293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38" name="Rectangle 8"/>
          <p:cNvSpPr>
            <a:spLocks noChangeArrowheads="1"/>
          </p:cNvSpPr>
          <p:nvPr/>
        </p:nvSpPr>
        <p:spPr bwMode="auto">
          <a:xfrm>
            <a:off x="3149600" y="62293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39" name="Line 9"/>
          <p:cNvSpPr>
            <a:spLocks noChangeShapeType="1"/>
          </p:cNvSpPr>
          <p:nvPr/>
        </p:nvSpPr>
        <p:spPr bwMode="auto">
          <a:xfrm flipH="1">
            <a:off x="4513263" y="5843588"/>
            <a:ext cx="58737" cy="161925"/>
          </a:xfrm>
          <a:prstGeom prst="line">
            <a:avLst/>
          </a:prstGeom>
          <a:noFill/>
          <a:ln w="9525">
            <a:noFill/>
            <a:round/>
            <a:headEnd type="none" w="sm" len="sm"/>
            <a:tailEnd type="none" w="sm" len="sm"/>
          </a:ln>
        </p:spPr>
        <p:txBody>
          <a:bodyPr wrap="none" anchor="ctr"/>
          <a:lstStyle/>
          <a:p>
            <a:endParaRPr lang="en-US"/>
          </a:p>
        </p:txBody>
      </p:sp>
      <p:sp>
        <p:nvSpPr>
          <p:cNvPr id="22540" name="Rectangle 10"/>
          <p:cNvSpPr>
            <a:spLocks noChangeArrowheads="1"/>
          </p:cNvSpPr>
          <p:nvPr/>
        </p:nvSpPr>
        <p:spPr bwMode="auto">
          <a:xfrm>
            <a:off x="2316163" y="508000"/>
            <a:ext cx="184150" cy="457200"/>
          </a:xfrm>
          <a:prstGeom prst="rect">
            <a:avLst/>
          </a:prstGeom>
          <a:noFill/>
          <a:ln w="9525">
            <a:noFill/>
            <a:miter lim="800000"/>
          </a:ln>
        </p:spPr>
        <p:txBody>
          <a:bodyPr wrap="none" lIns="92075" tIns="46038" rIns="92075" bIns="46038">
            <a:spAutoFit/>
          </a:bodyPr>
          <a:lstStyle/>
          <a:p>
            <a:endParaRPr lang="en-US" sz="2400"/>
          </a:p>
        </p:txBody>
      </p:sp>
      <p:sp>
        <p:nvSpPr>
          <p:cNvPr id="22541" name="Rectangle 11"/>
          <p:cNvSpPr>
            <a:spLocks noChangeArrowheads="1"/>
          </p:cNvSpPr>
          <p:nvPr/>
        </p:nvSpPr>
        <p:spPr bwMode="auto">
          <a:xfrm>
            <a:off x="711200" y="6343650"/>
            <a:ext cx="1828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42" name="Rectangle 12"/>
          <p:cNvSpPr>
            <a:spLocks noChangeArrowheads="1"/>
          </p:cNvSpPr>
          <p:nvPr/>
        </p:nvSpPr>
        <p:spPr bwMode="auto">
          <a:xfrm>
            <a:off x="3149600" y="6343650"/>
            <a:ext cx="2844800" cy="514350"/>
          </a:xfrm>
          <a:prstGeom prst="rect">
            <a:avLst/>
          </a:prstGeom>
          <a:noFill/>
          <a:ln w="9525">
            <a:noFill/>
            <a:miter lim="800000"/>
          </a:ln>
        </p:spPr>
        <p:txBody>
          <a:bodyPr wrap="none" anchor="ctr"/>
          <a:lstStyle/>
          <a:p>
            <a:pPr algn="ctr" eaLnBrk="0" hangingPunct="0"/>
            <a:endParaRPr lang="en-US" sz="2400" b="1">
              <a:solidFill>
                <a:srgbClr val="000066"/>
              </a:solidFill>
            </a:endParaRPr>
          </a:p>
        </p:txBody>
      </p:sp>
      <p:sp>
        <p:nvSpPr>
          <p:cNvPr id="22543" name="Rectangle 13"/>
          <p:cNvSpPr>
            <a:spLocks noChangeArrowheads="1"/>
          </p:cNvSpPr>
          <p:nvPr/>
        </p:nvSpPr>
        <p:spPr bwMode="auto">
          <a:xfrm>
            <a:off x="685800" y="762000"/>
            <a:ext cx="7756525" cy="814388"/>
          </a:xfrm>
          <a:prstGeom prst="rect">
            <a:avLst/>
          </a:prstGeom>
          <a:solidFill>
            <a:srgbClr val="FFFF99"/>
          </a:solidFill>
          <a:ln w="12700">
            <a:solidFill>
              <a:schemeClr val="tx1"/>
            </a:solidFill>
            <a:miter lim="800000"/>
          </a:ln>
        </p:spPr>
        <p:txBody>
          <a:bodyPr lIns="90488" tIns="44450" rIns="90488" bIns="44450" anchor="ctr"/>
          <a:lstStyle/>
          <a:p>
            <a:pPr algn="ctr" eaLnBrk="0" hangingPunct="0"/>
            <a:r>
              <a:rPr lang="en-US" sz="2400" b="1"/>
              <a:t>PENERIMA PENGHASILAN YANG DIPOTONG PPh PASAL 23/26</a:t>
            </a:r>
          </a:p>
        </p:txBody>
      </p:sp>
      <p:sp>
        <p:nvSpPr>
          <p:cNvPr id="22544" name="AutoShape 14"/>
          <p:cNvSpPr>
            <a:spLocks noChangeArrowheads="1"/>
          </p:cNvSpPr>
          <p:nvPr/>
        </p:nvSpPr>
        <p:spPr bwMode="auto">
          <a:xfrm>
            <a:off x="812800" y="2000250"/>
            <a:ext cx="3352800" cy="628650"/>
          </a:xfrm>
          <a:prstGeom prst="roundRect">
            <a:avLst>
              <a:gd name="adj" fmla="val 16657"/>
            </a:avLst>
          </a:prstGeom>
          <a:solidFill>
            <a:srgbClr val="CCCC00"/>
          </a:solidFill>
          <a:ln w="12700">
            <a:solidFill>
              <a:schemeClr val="tx1"/>
            </a:solidFill>
            <a:round/>
          </a:ln>
        </p:spPr>
        <p:txBody>
          <a:bodyPr lIns="92075" tIns="46038" rIns="92075" bIns="46038" anchor="ctr"/>
          <a:lstStyle/>
          <a:p>
            <a:pPr algn="ctr" eaLnBrk="0" hangingPunct="0"/>
            <a:r>
              <a:rPr lang="en-US" sz="2400" b="1"/>
              <a:t>PPh PASAL 23</a:t>
            </a:r>
            <a:endParaRPr lang="en-US" sz="2400"/>
          </a:p>
        </p:txBody>
      </p:sp>
      <p:sp>
        <p:nvSpPr>
          <p:cNvPr id="22545" name="AutoShape 15"/>
          <p:cNvSpPr>
            <a:spLocks noChangeArrowheads="1"/>
          </p:cNvSpPr>
          <p:nvPr/>
        </p:nvSpPr>
        <p:spPr bwMode="auto">
          <a:xfrm>
            <a:off x="5080000" y="2000250"/>
            <a:ext cx="3251200" cy="628650"/>
          </a:xfrm>
          <a:prstGeom prst="roundRect">
            <a:avLst>
              <a:gd name="adj" fmla="val 16657"/>
            </a:avLst>
          </a:prstGeom>
          <a:solidFill>
            <a:srgbClr val="CCCC00"/>
          </a:solidFill>
          <a:ln w="12700">
            <a:solidFill>
              <a:schemeClr val="tx1"/>
            </a:solidFill>
            <a:round/>
          </a:ln>
        </p:spPr>
        <p:txBody>
          <a:bodyPr lIns="92075" tIns="46038" rIns="92075" bIns="46038" anchor="ctr"/>
          <a:lstStyle/>
          <a:p>
            <a:pPr algn="ctr" eaLnBrk="0" hangingPunct="0"/>
            <a:r>
              <a:rPr lang="en-US" sz="2400" b="1"/>
              <a:t>PPh PASAL 26</a:t>
            </a:r>
            <a:endParaRPr lang="en-US" sz="2400"/>
          </a:p>
        </p:txBody>
      </p:sp>
      <p:sp>
        <p:nvSpPr>
          <p:cNvPr id="22546" name="AutoShape 16"/>
          <p:cNvSpPr>
            <a:spLocks noChangeArrowheads="1"/>
          </p:cNvSpPr>
          <p:nvPr/>
        </p:nvSpPr>
        <p:spPr bwMode="auto">
          <a:xfrm>
            <a:off x="533400" y="4114800"/>
            <a:ext cx="3759200" cy="1481138"/>
          </a:xfrm>
          <a:prstGeom prst="roundRect">
            <a:avLst>
              <a:gd name="adj" fmla="val 16657"/>
            </a:avLst>
          </a:prstGeom>
          <a:solidFill>
            <a:srgbClr val="CC99FF"/>
          </a:solidFill>
          <a:ln w="12700">
            <a:solidFill>
              <a:schemeClr val="tx1"/>
            </a:solidFill>
            <a:round/>
          </a:ln>
        </p:spPr>
        <p:txBody>
          <a:bodyPr lIns="92075" tIns="46038" rIns="92075" bIns="46038" anchor="ctr"/>
          <a:lstStyle/>
          <a:p>
            <a:pPr marL="95250" indent="-95250" eaLnBrk="0" hangingPunct="0">
              <a:buFontTx/>
              <a:buChar char="•"/>
            </a:pPr>
            <a:r>
              <a:rPr lang="en-US" sz="2200" b="1"/>
              <a:t>WAJIB PAJAK DALAM NEGERI</a:t>
            </a:r>
          </a:p>
          <a:p>
            <a:pPr marL="95250" indent="-95250" eaLnBrk="0" hangingPunct="0"/>
            <a:endParaRPr lang="en-US" sz="2200" b="1"/>
          </a:p>
          <a:p>
            <a:pPr marL="95250" indent="-95250" eaLnBrk="0" hangingPunct="0">
              <a:buFontTx/>
              <a:buChar char="•"/>
            </a:pPr>
            <a:r>
              <a:rPr lang="en-US" sz="2200" b="1"/>
              <a:t>BUT</a:t>
            </a:r>
          </a:p>
        </p:txBody>
      </p:sp>
      <p:sp>
        <p:nvSpPr>
          <p:cNvPr id="22547" name="AutoShape 17"/>
          <p:cNvSpPr>
            <a:spLocks noChangeArrowheads="1"/>
          </p:cNvSpPr>
          <p:nvPr/>
        </p:nvSpPr>
        <p:spPr bwMode="auto">
          <a:xfrm>
            <a:off x="4953000" y="4114800"/>
            <a:ext cx="3759200" cy="1481138"/>
          </a:xfrm>
          <a:prstGeom prst="roundRect">
            <a:avLst>
              <a:gd name="adj" fmla="val 16657"/>
            </a:avLst>
          </a:prstGeom>
          <a:solidFill>
            <a:srgbClr val="CC99FF"/>
          </a:solidFill>
          <a:ln w="12700">
            <a:solidFill>
              <a:schemeClr val="tx1"/>
            </a:solidFill>
            <a:round/>
          </a:ln>
        </p:spPr>
        <p:txBody>
          <a:bodyPr lIns="92075" tIns="46038" rIns="92075" bIns="46038" anchor="ctr"/>
          <a:lstStyle/>
          <a:p>
            <a:pPr algn="ctr" eaLnBrk="0" hangingPunct="0"/>
            <a:r>
              <a:rPr lang="en-US" sz="2200" b="1"/>
              <a:t>WAJIB PAJAK LUAR NEGERI</a:t>
            </a:r>
            <a:endParaRPr lang="en-US" sz="2400"/>
          </a:p>
        </p:txBody>
      </p:sp>
      <p:sp>
        <p:nvSpPr>
          <p:cNvPr id="22548" name="AutoShape 18"/>
          <p:cNvSpPr>
            <a:spLocks noChangeArrowheads="1"/>
          </p:cNvSpPr>
          <p:nvPr/>
        </p:nvSpPr>
        <p:spPr bwMode="auto">
          <a:xfrm>
            <a:off x="1320800" y="2743200"/>
            <a:ext cx="1930400" cy="1143000"/>
          </a:xfrm>
          <a:prstGeom prst="downArrow">
            <a:avLst>
              <a:gd name="adj1" fmla="val 50000"/>
              <a:gd name="adj2" fmla="val 25009"/>
            </a:avLst>
          </a:prstGeom>
          <a:solidFill>
            <a:schemeClr val="accent2"/>
          </a:solidFill>
          <a:ln w="12700">
            <a:solidFill>
              <a:schemeClr val="tx1"/>
            </a:solidFill>
            <a:miter lim="800000"/>
          </a:ln>
        </p:spPr>
        <p:txBody>
          <a:bodyPr wrap="none" anchor="ctr"/>
          <a:lstStyle/>
          <a:p>
            <a:pPr algn="ctr" eaLnBrk="0" hangingPunct="0"/>
            <a:endParaRPr lang="en-US" sz="2400" b="1">
              <a:solidFill>
                <a:srgbClr val="000066"/>
              </a:solidFill>
            </a:endParaRPr>
          </a:p>
        </p:txBody>
      </p:sp>
      <p:sp>
        <p:nvSpPr>
          <p:cNvPr id="22549" name="AutoShape 19"/>
          <p:cNvSpPr>
            <a:spLocks noChangeArrowheads="1"/>
          </p:cNvSpPr>
          <p:nvPr/>
        </p:nvSpPr>
        <p:spPr bwMode="auto">
          <a:xfrm>
            <a:off x="5892800" y="2743200"/>
            <a:ext cx="1930400" cy="1219200"/>
          </a:xfrm>
          <a:prstGeom prst="downArrow">
            <a:avLst>
              <a:gd name="adj1" fmla="val 50000"/>
              <a:gd name="adj2" fmla="val 25009"/>
            </a:avLst>
          </a:prstGeom>
          <a:solidFill>
            <a:schemeClr val="tx1"/>
          </a:solidFill>
          <a:ln w="12700">
            <a:solidFill>
              <a:schemeClr val="tx1"/>
            </a:solidFill>
            <a:miter lim="800000"/>
          </a:ln>
        </p:spPr>
        <p:txBody>
          <a:bodyPr wrap="none" anchor="ctr"/>
          <a:lstStyle/>
          <a:p>
            <a:pPr algn="ctr" eaLnBrk="0" hangingPunct="0"/>
            <a:endParaRPr lang="en-US" sz="2400" b="1">
              <a:solidFill>
                <a:srgbClr val="000066"/>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43714" y="4572000"/>
            <a:ext cx="7991952" cy="11430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8" name="Rectangle 7"/>
          <p:cNvSpPr/>
          <p:nvPr/>
        </p:nvSpPr>
        <p:spPr>
          <a:xfrm>
            <a:off x="694848" y="2971418"/>
            <a:ext cx="7991952" cy="126188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7" name="Rectangle 6"/>
          <p:cNvSpPr/>
          <p:nvPr/>
        </p:nvSpPr>
        <p:spPr>
          <a:xfrm>
            <a:off x="304800" y="1487169"/>
            <a:ext cx="8077200" cy="1143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6</a:t>
            </a:fld>
            <a:endParaRPr lang="en-US"/>
          </a:p>
        </p:txBody>
      </p:sp>
      <p:sp>
        <p:nvSpPr>
          <p:cNvPr id="3" name="Rectangle 2"/>
          <p:cNvSpPr/>
          <p:nvPr/>
        </p:nvSpPr>
        <p:spPr>
          <a:xfrm>
            <a:off x="609600" y="1639569"/>
            <a:ext cx="7732872" cy="923330"/>
          </a:xfrm>
          <a:prstGeom prst="rect">
            <a:avLst/>
          </a:prstGeom>
        </p:spPr>
        <p:txBody>
          <a:bodyPr wrap="square">
            <a:spAutoFit/>
          </a:bodyPr>
          <a:lstStyle/>
          <a:p>
            <a:pPr marL="342900" indent="-342900" algn="just">
              <a:buFont typeface="+mj-lt"/>
              <a:buAutoNum type="arabicPeriod"/>
            </a:pPr>
            <a:r>
              <a:rPr lang="en-US" dirty="0" err="1">
                <a:solidFill>
                  <a:schemeClr val="bg1"/>
                </a:solidFill>
                <a:latin typeface="Helvetica" panose="020B0604020202020204" pitchFamily="34" charset="0"/>
              </a:rPr>
              <a:t>Pada</a:t>
            </a:r>
            <a:r>
              <a:rPr lang="en-US" dirty="0">
                <a:solidFill>
                  <a:schemeClr val="bg1"/>
                </a:solidFill>
                <a:latin typeface="Helvetica" panose="020B0604020202020204" pitchFamily="34" charset="0"/>
              </a:rPr>
              <a:t> 2 </a:t>
            </a:r>
            <a:r>
              <a:rPr lang="en-US" dirty="0" err="1">
                <a:solidFill>
                  <a:schemeClr val="bg1"/>
                </a:solidFill>
                <a:latin typeface="Helvetica" panose="020B0604020202020204" pitchFamily="34" charset="0"/>
              </a:rPr>
              <a:t>Agustus</a:t>
            </a:r>
            <a:r>
              <a:rPr lang="en-US" dirty="0">
                <a:solidFill>
                  <a:schemeClr val="bg1"/>
                </a:solidFill>
                <a:latin typeface="Helvetica" panose="020B0604020202020204" pitchFamily="34" charset="0"/>
              </a:rPr>
              <a:t> 2019, PT </a:t>
            </a:r>
            <a:r>
              <a:rPr lang="en-US" dirty="0" err="1">
                <a:solidFill>
                  <a:schemeClr val="bg1"/>
                </a:solidFill>
                <a:latin typeface="Helvetica" panose="020B0604020202020204" pitchFamily="34" charset="0"/>
              </a:rPr>
              <a:t>Mekarsari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membayar</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royalti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kepada</a:t>
            </a:r>
            <a:r>
              <a:rPr lang="en-US" dirty="0">
                <a:solidFill>
                  <a:schemeClr val="bg1"/>
                </a:solidFill>
                <a:latin typeface="Helvetica" panose="020B0604020202020204" pitchFamily="34" charset="0"/>
              </a:rPr>
              <a:t> Tuan </a:t>
            </a:r>
            <a:r>
              <a:rPr lang="en-US" dirty="0" err="1">
                <a:solidFill>
                  <a:schemeClr val="bg1"/>
                </a:solidFill>
                <a:latin typeface="Helvetica" panose="020B0604020202020204" pitchFamily="34" charset="0"/>
              </a:rPr>
              <a:t>Komarudin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sebagai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penulis</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buku</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sebesar</a:t>
            </a:r>
            <a:r>
              <a:rPr lang="en-US" dirty="0">
                <a:solidFill>
                  <a:schemeClr val="bg1"/>
                </a:solidFill>
                <a:latin typeface="Helvetica" panose="020B0604020202020204" pitchFamily="34" charset="0"/>
              </a:rPr>
              <a:t> Rp50.000.000. Tuan </a:t>
            </a:r>
            <a:r>
              <a:rPr lang="en-US" dirty="0" err="1">
                <a:solidFill>
                  <a:schemeClr val="bg1"/>
                </a:solidFill>
                <a:latin typeface="Helvetica" panose="020B0604020202020204" pitchFamily="34" charset="0"/>
              </a:rPr>
              <a:t>Komarudin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telah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mempunyai</a:t>
            </a:r>
            <a:r>
              <a:rPr lang="en-US" dirty="0">
                <a:solidFill>
                  <a:schemeClr val="bg1"/>
                </a:solidFill>
                <a:latin typeface="Helvetica" panose="020B0604020202020204" pitchFamily="34" charset="0"/>
              </a:rPr>
              <a:t> NPWP 01.111.666.2.987.000.</a:t>
            </a:r>
            <a:endParaRPr lang="en-US" dirty="0">
              <a:solidFill>
                <a:schemeClr val="bg1"/>
              </a:solidFill>
            </a:endParaRPr>
          </a:p>
        </p:txBody>
      </p:sp>
      <p:sp>
        <p:nvSpPr>
          <p:cNvPr id="4" name="Rectangle 3"/>
          <p:cNvSpPr/>
          <p:nvPr/>
        </p:nvSpPr>
        <p:spPr>
          <a:xfrm>
            <a:off x="762000" y="3032977"/>
            <a:ext cx="7696200" cy="1200329"/>
          </a:xfrm>
          <a:prstGeom prst="rect">
            <a:avLst/>
          </a:prstGeom>
        </p:spPr>
        <p:txBody>
          <a:bodyPr wrap="square">
            <a:spAutoFit/>
          </a:bodyPr>
          <a:lstStyle/>
          <a:p>
            <a:pPr marL="342900" indent="-342900" algn="just">
              <a:buFont typeface="+mj-lt"/>
              <a:buAutoNum type="arabicPeriod" startAt="2"/>
            </a:pPr>
            <a:r>
              <a:rPr lang="en-US" dirty="0" err="1">
                <a:solidFill>
                  <a:srgbClr val="000000"/>
                </a:solidFill>
                <a:latin typeface="Helvetica" panose="020B0604020202020204" pitchFamily="34" charset="0"/>
              </a:rPr>
              <a:t>Pada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tanggal</a:t>
            </a:r>
            <a:r>
              <a:rPr lang="en-US" dirty="0">
                <a:solidFill>
                  <a:srgbClr val="000000"/>
                </a:solidFill>
                <a:latin typeface="Helvetica" panose="020B0604020202020204" pitchFamily="34" charset="0"/>
              </a:rPr>
              <a:t> 3 </a:t>
            </a:r>
            <a:r>
              <a:rPr lang="en-US" dirty="0" err="1">
                <a:solidFill>
                  <a:srgbClr val="000000"/>
                </a:solidFill>
                <a:latin typeface="Helvetica" panose="020B0604020202020204" pitchFamily="34" charset="0"/>
              </a:rPr>
              <a:t>Januari</a:t>
            </a:r>
            <a:r>
              <a:rPr lang="en-US" dirty="0">
                <a:solidFill>
                  <a:srgbClr val="000000"/>
                </a:solidFill>
                <a:latin typeface="Helvetica" panose="020B0604020202020204" pitchFamily="34" charset="0"/>
              </a:rPr>
              <a:t> 2019, PT </a:t>
            </a:r>
            <a:r>
              <a:rPr lang="en-US" dirty="0" err="1">
                <a:solidFill>
                  <a:srgbClr val="000000"/>
                </a:solidFill>
                <a:latin typeface="Helvetica" panose="020B0604020202020204" pitchFamily="34" charset="0"/>
              </a:rPr>
              <a:t>Berdikari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melakukan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pembayaran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bunga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obligasi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kepada</a:t>
            </a:r>
            <a:r>
              <a:rPr lang="en-US" dirty="0">
                <a:solidFill>
                  <a:srgbClr val="000000"/>
                </a:solidFill>
                <a:latin typeface="Helvetica" panose="020B0604020202020204" pitchFamily="34" charset="0"/>
              </a:rPr>
              <a:t> PT </a:t>
            </a:r>
            <a:r>
              <a:rPr lang="en-US" dirty="0" err="1">
                <a:solidFill>
                  <a:srgbClr val="000000"/>
                </a:solidFill>
                <a:latin typeface="Helvetica" panose="020B0604020202020204" pitchFamily="34" charset="0"/>
              </a:rPr>
              <a:t>Damai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Sentosa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ber</a:t>
            </a:r>
            <a:r>
              <a:rPr lang="en-US" dirty="0">
                <a:solidFill>
                  <a:srgbClr val="000000"/>
                </a:solidFill>
                <a:latin typeface="Helvetica" panose="020B0604020202020204" pitchFamily="34" charset="0"/>
              </a:rPr>
              <a:t> NPWP </a:t>
            </a:r>
            <a:r>
              <a:rPr lang="en-US" dirty="0" err="1">
                <a:solidFill>
                  <a:srgbClr val="000000"/>
                </a:solidFill>
                <a:latin typeface="Helvetica" panose="020B0604020202020204" pitchFamily="34" charset="0"/>
              </a:rPr>
              <a:t>sebesar</a:t>
            </a:r>
            <a:r>
              <a:rPr lang="en-US" dirty="0">
                <a:solidFill>
                  <a:srgbClr val="000000"/>
                </a:solidFill>
                <a:latin typeface="Helvetica" panose="020B0604020202020204" pitchFamily="34" charset="0"/>
              </a:rPr>
              <a:t> Rp75.000.000. </a:t>
            </a:r>
            <a:r>
              <a:rPr lang="en-US" dirty="0" err="1">
                <a:solidFill>
                  <a:srgbClr val="000000"/>
                </a:solidFill>
                <a:latin typeface="Helvetica" panose="020B0604020202020204" pitchFamily="34" charset="0"/>
              </a:rPr>
              <a:t>Obligasi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tersebut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tidak</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diperdagangkan</a:t>
            </a:r>
            <a:r>
              <a:rPr lang="en-US" dirty="0">
                <a:solidFill>
                  <a:srgbClr val="000000"/>
                </a:solidFill>
                <a:latin typeface="Helvetica" panose="020B0604020202020204" pitchFamily="34" charset="0"/>
              </a:rPr>
              <a:t> di Bursa </a:t>
            </a:r>
            <a:r>
              <a:rPr lang="en-US" dirty="0" err="1">
                <a:solidFill>
                  <a:srgbClr val="000000"/>
                </a:solidFill>
                <a:latin typeface="Helvetica" panose="020B0604020202020204" pitchFamily="34" charset="0"/>
              </a:rPr>
              <a:t>Efek</a:t>
            </a:r>
            <a:r>
              <a:rPr lang="en-US" dirty="0">
                <a:solidFill>
                  <a:srgbClr val="000000"/>
                </a:solidFill>
                <a:latin typeface="Helvetica" panose="020B0604020202020204" pitchFamily="34" charset="0"/>
              </a:rPr>
              <a:t> Indonesia.</a:t>
            </a:r>
            <a:endParaRPr lang="en-US" dirty="0"/>
          </a:p>
        </p:txBody>
      </p:sp>
      <p:sp>
        <p:nvSpPr>
          <p:cNvPr id="5" name="Rectangle 4"/>
          <p:cNvSpPr/>
          <p:nvPr/>
        </p:nvSpPr>
        <p:spPr>
          <a:xfrm>
            <a:off x="1295400" y="4572000"/>
            <a:ext cx="7696200" cy="923330"/>
          </a:xfrm>
          <a:prstGeom prst="rect">
            <a:avLst/>
          </a:prstGeom>
        </p:spPr>
        <p:txBody>
          <a:bodyPr wrap="square">
            <a:spAutoFit/>
          </a:bodyPr>
          <a:lstStyle/>
          <a:p>
            <a:pPr marL="342900" indent="-342900" algn="just">
              <a:buFont typeface="+mj-lt"/>
              <a:buAutoNum type="arabicPeriod" startAt="3"/>
            </a:pPr>
            <a:r>
              <a:rPr lang="en-US" dirty="0" err="1">
                <a:solidFill>
                  <a:schemeClr val="bg1"/>
                </a:solidFill>
                <a:latin typeface="Helvetica" panose="020B0604020202020204" pitchFamily="34" charset="0"/>
              </a:rPr>
              <a:t>Pada</a:t>
            </a:r>
            <a:r>
              <a:rPr lang="en-US" dirty="0">
                <a:solidFill>
                  <a:schemeClr val="bg1"/>
                </a:solidFill>
                <a:latin typeface="Helvetica" panose="020B0604020202020204" pitchFamily="34" charset="0"/>
              </a:rPr>
              <a:t> 20 </a:t>
            </a:r>
            <a:r>
              <a:rPr lang="en-US" dirty="0" err="1">
                <a:solidFill>
                  <a:schemeClr val="bg1"/>
                </a:solidFill>
                <a:latin typeface="Helvetica" panose="020B0604020202020204" pitchFamily="34" charset="0"/>
              </a:rPr>
              <a:t>Maret</a:t>
            </a:r>
            <a:r>
              <a:rPr lang="en-US" dirty="0">
                <a:solidFill>
                  <a:schemeClr val="bg1"/>
                </a:solidFill>
                <a:latin typeface="Helvetica" panose="020B0604020202020204" pitchFamily="34" charset="0"/>
              </a:rPr>
              <a:t> 2019, PT </a:t>
            </a:r>
            <a:r>
              <a:rPr lang="en-US" dirty="0" err="1">
                <a:solidFill>
                  <a:schemeClr val="bg1"/>
                </a:solidFill>
                <a:latin typeface="Helvetica" panose="020B0604020202020204" pitchFamily="34" charset="0"/>
              </a:rPr>
              <a:t>Abadi</a:t>
            </a:r>
            <a:r>
              <a:rPr lang="en-US" dirty="0">
                <a:solidFill>
                  <a:schemeClr val="bg1"/>
                </a:solidFill>
                <a:latin typeface="Helvetica" panose="020B0604020202020204" pitchFamily="34" charset="0"/>
              </a:rPr>
              <a:t> Jaya </a:t>
            </a:r>
            <a:r>
              <a:rPr lang="en-US" dirty="0" err="1">
                <a:solidFill>
                  <a:schemeClr val="bg1"/>
                </a:solidFill>
                <a:latin typeface="Helvetica" panose="020B0604020202020204" pitchFamily="34" charset="0"/>
              </a:rPr>
              <a:t>memberikan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hadiah</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perlombaan</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kepada</a:t>
            </a:r>
            <a:r>
              <a:rPr lang="en-US" dirty="0">
                <a:solidFill>
                  <a:schemeClr val="bg1"/>
                </a:solidFill>
                <a:latin typeface="Helvetica" panose="020B0604020202020204" pitchFamily="34" charset="0"/>
              </a:rPr>
              <a:t> PT </a:t>
            </a:r>
            <a:r>
              <a:rPr lang="en-US" dirty="0" err="1">
                <a:solidFill>
                  <a:schemeClr val="bg1"/>
                </a:solidFill>
                <a:latin typeface="Helvetica" panose="020B0604020202020204" pitchFamily="34" charset="0"/>
              </a:rPr>
              <a:t>Menang</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Sejati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sebagai</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juara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umum</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lomba</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senam</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sehat</a:t>
            </a:r>
            <a:r>
              <a:rPr lang="en-US" dirty="0">
                <a:solidFill>
                  <a:schemeClr val="bg1"/>
                </a:solidFill>
                <a:latin typeface="Helvetica" panose="020B0604020202020204" pitchFamily="34" charset="0"/>
              </a:rPr>
              <a:t> </a:t>
            </a:r>
            <a:r>
              <a:rPr lang="en-US" dirty="0" err="1">
                <a:solidFill>
                  <a:schemeClr val="bg1"/>
                </a:solidFill>
                <a:latin typeface="Helvetica" panose="020B0604020202020204" pitchFamily="34" charset="0"/>
              </a:rPr>
              <a:t>sebesar</a:t>
            </a:r>
            <a:r>
              <a:rPr lang="en-US" dirty="0">
                <a:solidFill>
                  <a:schemeClr val="bg1"/>
                </a:solidFill>
                <a:latin typeface="Helvetica" panose="020B0604020202020204" pitchFamily="34" charset="0"/>
              </a:rPr>
              <a:t> Rp150.000.000.</a:t>
            </a:r>
            <a:endParaRPr lang="en-US" dirty="0">
              <a:solidFill>
                <a:schemeClr val="bg1"/>
              </a:solidFill>
            </a:endParaRPr>
          </a:p>
        </p:txBody>
      </p:sp>
      <p:sp>
        <p:nvSpPr>
          <p:cNvPr id="6" name="TextBox 5"/>
          <p:cNvSpPr txBox="1"/>
          <p:nvPr/>
        </p:nvSpPr>
        <p:spPr>
          <a:xfrm>
            <a:off x="1295400" y="0"/>
            <a:ext cx="3733800" cy="523220"/>
          </a:xfrm>
          <a:prstGeom prst="rect">
            <a:avLst/>
          </a:prstGeom>
          <a:noFill/>
        </p:spPr>
        <p:txBody>
          <a:bodyPr wrap="square" rtlCol="0">
            <a:spAutoFit/>
          </a:bodyPr>
          <a:lstStyle/>
          <a:p>
            <a:r>
              <a:rPr lang="en-US" sz="2800" dirty="0" err="1">
                <a:solidFill>
                  <a:schemeClr val="accent2"/>
                </a:solidFill>
                <a:latin typeface="Bauhaus 93" panose="04030905020B02020C02" pitchFamily="82" charset="0"/>
              </a:rPr>
              <a:t>Contoh</a:t>
            </a:r>
            <a:r>
              <a:rPr lang="en-US" sz="2800" dirty="0">
                <a:solidFill>
                  <a:schemeClr val="accent2"/>
                </a:solidFill>
                <a:latin typeface="Bauhaus 93" panose="04030905020B02020C02" pitchFamily="82" charset="0"/>
              </a:rPr>
              <a:t> </a:t>
            </a:r>
            <a:r>
              <a:rPr lang="en-US" sz="2800" dirty="0" err="1">
                <a:solidFill>
                  <a:schemeClr val="accent2"/>
                </a:solidFill>
                <a:latin typeface="Bauhaus 93" panose="04030905020B02020C02" pitchFamily="82" charset="0"/>
              </a:rPr>
              <a:t>Kasus</a:t>
            </a:r>
            <a:endParaRPr lang="en-US" sz="2800" dirty="0">
              <a:solidFill>
                <a:schemeClr val="accent2"/>
              </a:solidFill>
              <a:latin typeface="Bauhaus 93" panose="04030905020B02020C02" pitchFamily="82" charset="0"/>
            </a:endParaRPr>
          </a:p>
        </p:txBody>
      </p:sp>
    </p:spTree>
    <p:extLst>
      <p:ext uri="{BB962C8B-B14F-4D97-AF65-F5344CB8AC3E}">
        <p14:creationId xmlns:p14="http://schemas.microsoft.com/office/powerpoint/2010/main" val="2729059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7</a:t>
            </a:fld>
            <a:endParaRPr lang="en-US"/>
          </a:p>
        </p:txBody>
      </p:sp>
      <p:sp>
        <p:nvSpPr>
          <p:cNvPr id="3" name="Rectangle 2"/>
          <p:cNvSpPr/>
          <p:nvPr/>
        </p:nvSpPr>
        <p:spPr>
          <a:xfrm>
            <a:off x="228600" y="762000"/>
            <a:ext cx="8686800" cy="1754326"/>
          </a:xfrm>
          <a:prstGeom prst="rect">
            <a:avLst/>
          </a:prstGeom>
        </p:spPr>
        <p:txBody>
          <a:bodyPr wrap="square">
            <a:spAutoFit/>
          </a:bodyPr>
          <a:lstStyle/>
          <a:p>
            <a:pPr algn="just"/>
            <a:r>
              <a:rPr lang="en-US" dirty="0">
                <a:solidFill>
                  <a:srgbClr val="000000"/>
                </a:solidFill>
                <a:latin typeface="Helvetica" panose="020B0604020202020204" pitchFamily="34" charset="0"/>
              </a:rPr>
              <a:t>PT DIAN K, </a:t>
            </a:r>
            <a:r>
              <a:rPr lang="en-US" dirty="0" err="1">
                <a:solidFill>
                  <a:srgbClr val="000000"/>
                </a:solidFill>
                <a:latin typeface="Helvetica" panose="020B0604020202020204" pitchFamily="34" charset="0"/>
              </a:rPr>
              <a:t>merupakan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sebuah</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perusahaan</a:t>
            </a:r>
            <a:r>
              <a:rPr lang="en-US" dirty="0">
                <a:solidFill>
                  <a:srgbClr val="000000"/>
                </a:solidFill>
                <a:latin typeface="Helvetica" panose="020B0604020202020204" pitchFamily="34" charset="0"/>
              </a:rPr>
              <a:t> yang </a:t>
            </a:r>
            <a:r>
              <a:rPr lang="en-US" dirty="0" err="1">
                <a:solidFill>
                  <a:srgbClr val="000000"/>
                </a:solidFill>
                <a:latin typeface="Helvetica" panose="020B0604020202020204" pitchFamily="34" charset="0"/>
              </a:rPr>
              <a:t>bergerak</a:t>
            </a:r>
            <a:r>
              <a:rPr lang="en-US" dirty="0">
                <a:solidFill>
                  <a:srgbClr val="000000"/>
                </a:solidFill>
                <a:latin typeface="Helvetica" panose="020B0604020202020204" pitchFamily="34" charset="0"/>
              </a:rPr>
              <a:t> di </a:t>
            </a:r>
            <a:r>
              <a:rPr lang="en-US" dirty="0" err="1">
                <a:solidFill>
                  <a:srgbClr val="000000"/>
                </a:solidFill>
                <a:latin typeface="Helvetica" panose="020B0604020202020204" pitchFamily="34" charset="0"/>
              </a:rPr>
              <a:t>bidang</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industri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sepatu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beralamat</a:t>
            </a:r>
            <a:r>
              <a:rPr lang="en-US" dirty="0">
                <a:solidFill>
                  <a:srgbClr val="000000"/>
                </a:solidFill>
                <a:latin typeface="Helvetica" panose="020B0604020202020204" pitchFamily="34" charset="0"/>
              </a:rPr>
              <a:t> di Jl. </a:t>
            </a:r>
            <a:r>
              <a:rPr lang="en-US" dirty="0" err="1">
                <a:solidFill>
                  <a:srgbClr val="000000"/>
                </a:solidFill>
                <a:latin typeface="Helvetica" panose="020B0604020202020204" pitchFamily="34" charset="0"/>
              </a:rPr>
              <a:t>Terusan</a:t>
            </a:r>
            <a:r>
              <a:rPr lang="en-US" dirty="0">
                <a:solidFill>
                  <a:srgbClr val="000000"/>
                </a:solidFill>
                <a:latin typeface="Helvetica" panose="020B0604020202020204" pitchFamily="34" charset="0"/>
              </a:rPr>
              <a:t> No.11, Jakarta Selatan. PT DIAN K </a:t>
            </a:r>
            <a:r>
              <a:rPr lang="en-US" dirty="0" err="1">
                <a:solidFill>
                  <a:srgbClr val="000000"/>
                </a:solidFill>
                <a:latin typeface="Helvetica" panose="020B0604020202020204" pitchFamily="34" charset="0"/>
              </a:rPr>
              <a:t>telah</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memiliki</a:t>
            </a:r>
            <a:r>
              <a:rPr lang="en-US" dirty="0">
                <a:solidFill>
                  <a:srgbClr val="000000"/>
                </a:solidFill>
                <a:latin typeface="Helvetica" panose="020B0604020202020204" pitchFamily="34" charset="0"/>
              </a:rPr>
              <a:t> NPWP 01.111.444.8-061.000. </a:t>
            </a:r>
            <a:r>
              <a:rPr lang="en-US" dirty="0" err="1">
                <a:solidFill>
                  <a:srgbClr val="000000"/>
                </a:solidFill>
                <a:latin typeface="Helvetica" panose="020B0604020202020204" pitchFamily="34" charset="0"/>
              </a:rPr>
              <a:t>Pada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tanggal</a:t>
            </a:r>
            <a:r>
              <a:rPr lang="en-US" dirty="0">
                <a:solidFill>
                  <a:srgbClr val="000000"/>
                </a:solidFill>
                <a:latin typeface="Helvetica" panose="020B0604020202020204" pitchFamily="34" charset="0"/>
              </a:rPr>
              <a:t> 10 </a:t>
            </a:r>
            <a:r>
              <a:rPr lang="en-US" dirty="0" err="1">
                <a:solidFill>
                  <a:srgbClr val="000000"/>
                </a:solidFill>
                <a:latin typeface="Helvetica" panose="020B0604020202020204" pitchFamily="34" charset="0"/>
              </a:rPr>
              <a:t>Juli</a:t>
            </a:r>
            <a:r>
              <a:rPr lang="en-US" dirty="0">
                <a:solidFill>
                  <a:srgbClr val="000000"/>
                </a:solidFill>
                <a:latin typeface="Helvetica" panose="020B0604020202020204" pitchFamily="34" charset="0"/>
              </a:rPr>
              <a:t> 2019, </a:t>
            </a:r>
            <a:r>
              <a:rPr lang="en-US" dirty="0" err="1">
                <a:solidFill>
                  <a:srgbClr val="000000"/>
                </a:solidFill>
                <a:latin typeface="Helvetica" panose="020B0604020202020204" pitchFamily="34" charset="0"/>
              </a:rPr>
              <a:t>perusahaan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membayar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dividen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tunai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kepada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pemegang</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saham</a:t>
            </a:r>
            <a:r>
              <a:rPr lang="en-US" dirty="0">
                <a:solidFill>
                  <a:srgbClr val="000000"/>
                </a:solidFill>
                <a:latin typeface="Helvetica" panose="020B0604020202020204" pitchFamily="34" charset="0"/>
              </a:rPr>
              <a:t> yang </a:t>
            </a:r>
            <a:r>
              <a:rPr lang="en-US" dirty="0" err="1">
                <a:solidFill>
                  <a:srgbClr val="000000"/>
                </a:solidFill>
                <a:latin typeface="Helvetica" panose="020B0604020202020204" pitchFamily="34" charset="0"/>
              </a:rPr>
              <a:t>sebelumnya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telah</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diumumkan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melalui</a:t>
            </a:r>
            <a:r>
              <a:rPr lang="en-US" dirty="0">
                <a:solidFill>
                  <a:srgbClr val="000000"/>
                </a:solidFill>
                <a:latin typeface="Helvetica" panose="020B0604020202020204" pitchFamily="34" charset="0"/>
              </a:rPr>
              <a:t> RUPS. </a:t>
            </a:r>
            <a:r>
              <a:rPr lang="en-US" dirty="0" err="1">
                <a:solidFill>
                  <a:srgbClr val="000000"/>
                </a:solidFill>
                <a:latin typeface="Helvetica" panose="020B0604020202020204" pitchFamily="34" charset="0"/>
              </a:rPr>
              <a:t>Berikut</a:t>
            </a:r>
            <a:r>
              <a:rPr lang="en-US" dirty="0">
                <a:solidFill>
                  <a:srgbClr val="000000"/>
                </a:solidFill>
                <a:latin typeface="Helvetica" panose="020B0604020202020204" pitchFamily="34" charset="0"/>
              </a:rPr>
              <a:t> data yang </a:t>
            </a:r>
            <a:r>
              <a:rPr lang="en-US" dirty="0" err="1">
                <a:solidFill>
                  <a:srgbClr val="000000"/>
                </a:solidFill>
                <a:latin typeface="Helvetica" panose="020B0604020202020204" pitchFamily="34" charset="0"/>
              </a:rPr>
              <a:t>diperlukan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dalam</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pembayaran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dividen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tunai</a:t>
            </a:r>
            <a:r>
              <a:rPr lang="en-US" dirty="0">
                <a:solidFill>
                  <a:srgbClr val="000000"/>
                </a:solidFill>
                <a:latin typeface="Helvetica" panose="020B0604020202020204" pitchFamily="34" charset="0"/>
              </a:rPr>
              <a: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865143536"/>
              </p:ext>
            </p:extLst>
          </p:nvPr>
        </p:nvGraphicFramePr>
        <p:xfrm>
          <a:off x="214574" y="2603570"/>
          <a:ext cx="8762999" cy="3986936"/>
        </p:xfrm>
        <a:graphic>
          <a:graphicData uri="http://schemas.openxmlformats.org/drawingml/2006/table">
            <a:tbl>
              <a:tblPr/>
              <a:tblGrid>
                <a:gridCol w="1899790">
                  <a:extLst>
                    <a:ext uri="{9D8B030D-6E8A-4147-A177-3AD203B41FA5}">
                      <a16:colId xmlns:a16="http://schemas.microsoft.com/office/drawing/2014/main" val="20000"/>
                    </a:ext>
                  </a:extLst>
                </a:gridCol>
                <a:gridCol w="2652861">
                  <a:extLst>
                    <a:ext uri="{9D8B030D-6E8A-4147-A177-3AD203B41FA5}">
                      <a16:colId xmlns:a16="http://schemas.microsoft.com/office/drawing/2014/main" val="20001"/>
                    </a:ext>
                  </a:extLst>
                </a:gridCol>
                <a:gridCol w="2105174">
                  <a:extLst>
                    <a:ext uri="{9D8B030D-6E8A-4147-A177-3AD203B41FA5}">
                      <a16:colId xmlns:a16="http://schemas.microsoft.com/office/drawing/2014/main" val="20002"/>
                    </a:ext>
                  </a:extLst>
                </a:gridCol>
                <a:gridCol w="2105174">
                  <a:extLst>
                    <a:ext uri="{9D8B030D-6E8A-4147-A177-3AD203B41FA5}">
                      <a16:colId xmlns:a16="http://schemas.microsoft.com/office/drawing/2014/main" val="20003"/>
                    </a:ext>
                  </a:extLst>
                </a:gridCol>
              </a:tblGrid>
              <a:tr h="498367">
                <a:tc>
                  <a:txBody>
                    <a:bodyPr/>
                    <a:lstStyle/>
                    <a:p>
                      <a:pPr algn="ctr" fontAlgn="t"/>
                      <a:r>
                        <a:rPr lang="en-US" sz="1500" b="1" dirty="0" err="1">
                          <a:effectLst/>
                        </a:rPr>
                        <a:t>Pemegang</a:t>
                      </a:r>
                      <a:r>
                        <a:rPr lang="en-US" sz="1500" b="1" dirty="0">
                          <a:effectLst/>
                        </a:rPr>
                        <a:t> </a:t>
                      </a:r>
                      <a:r>
                        <a:rPr lang="en-US" sz="1500" b="1" dirty="0" err="1">
                          <a:effectLst/>
                        </a:rPr>
                        <a:t>Saham</a:t>
                      </a:r>
                      <a:endParaRPr lang="en-US" sz="1500" dirty="0">
                        <a:effectLst/>
                      </a:endParaRPr>
                    </a:p>
                  </a:txBody>
                  <a:tcPr marL="51431" marR="51431" marT="51431" marB="51431">
                    <a:lnL>
                      <a:noFill/>
                    </a:lnL>
                    <a:lnR>
                      <a:noFill/>
                    </a:lnR>
                    <a:lnT>
                      <a:noFill/>
                    </a:lnT>
                    <a:lnB>
                      <a:noFill/>
                    </a:lnB>
                    <a:solidFill>
                      <a:srgbClr val="FFFFFF"/>
                    </a:solidFill>
                  </a:tcPr>
                </a:tc>
                <a:tc>
                  <a:txBody>
                    <a:bodyPr/>
                    <a:lstStyle/>
                    <a:p>
                      <a:pPr algn="ctr" fontAlgn="t"/>
                      <a:r>
                        <a:rPr lang="en-US" sz="1500" b="1">
                          <a:effectLst/>
                        </a:rPr>
                        <a:t>NPWP</a:t>
                      </a:r>
                      <a:endParaRPr lang="en-US" sz="1500">
                        <a:effectLst/>
                      </a:endParaRPr>
                    </a:p>
                  </a:txBody>
                  <a:tcPr marL="51431" marR="51431" marT="51431" marB="51431">
                    <a:lnL>
                      <a:noFill/>
                    </a:lnL>
                    <a:lnR>
                      <a:noFill/>
                    </a:lnR>
                    <a:lnT>
                      <a:noFill/>
                    </a:lnT>
                    <a:lnB>
                      <a:noFill/>
                    </a:lnB>
                    <a:solidFill>
                      <a:srgbClr val="FFFFFF"/>
                    </a:solidFill>
                  </a:tcPr>
                </a:tc>
                <a:tc>
                  <a:txBody>
                    <a:bodyPr/>
                    <a:lstStyle/>
                    <a:p>
                      <a:pPr algn="ctr" fontAlgn="t"/>
                      <a:r>
                        <a:rPr lang="en-US" sz="1500" b="1">
                          <a:effectLst/>
                        </a:rPr>
                        <a:t>% Penyertaan Modal</a:t>
                      </a:r>
                      <a:endParaRPr lang="en-US" sz="1500">
                        <a:effectLst/>
                      </a:endParaRPr>
                    </a:p>
                  </a:txBody>
                  <a:tcPr marL="51431" marR="51431" marT="51431" marB="51431">
                    <a:lnL>
                      <a:noFill/>
                    </a:lnL>
                    <a:lnR>
                      <a:noFill/>
                    </a:lnR>
                    <a:lnT>
                      <a:noFill/>
                    </a:lnT>
                    <a:lnB>
                      <a:noFill/>
                    </a:lnB>
                    <a:solidFill>
                      <a:srgbClr val="FFFFFF"/>
                    </a:solidFill>
                  </a:tcPr>
                </a:tc>
                <a:tc>
                  <a:txBody>
                    <a:bodyPr/>
                    <a:lstStyle/>
                    <a:p>
                      <a:pPr algn="ctr" fontAlgn="t"/>
                      <a:r>
                        <a:rPr lang="en-US" sz="1500" b="1">
                          <a:effectLst/>
                        </a:rPr>
                        <a:t>Dividen</a:t>
                      </a:r>
                      <a:endParaRPr lang="en-US" sz="1500">
                        <a:effectLst/>
                      </a:endParaRP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0"/>
                  </a:ext>
                </a:extLst>
              </a:tr>
              <a:tr h="498367">
                <a:tc>
                  <a:txBody>
                    <a:bodyPr/>
                    <a:lstStyle/>
                    <a:p>
                      <a:pPr fontAlgn="t"/>
                      <a:r>
                        <a:rPr lang="en-US" sz="1500">
                          <a:effectLst/>
                        </a:rPr>
                        <a:t>PT Perkasa</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01.589.365.8-039.000</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26%</a:t>
                      </a:r>
                    </a:p>
                  </a:txBody>
                  <a:tcPr marL="51431" marR="51431" marT="51431" marB="51431">
                    <a:lnL>
                      <a:noFill/>
                    </a:lnL>
                    <a:lnR>
                      <a:noFill/>
                    </a:lnR>
                    <a:lnT>
                      <a:noFill/>
                    </a:lnT>
                    <a:lnB>
                      <a:noFill/>
                    </a:lnB>
                    <a:solidFill>
                      <a:srgbClr val="FFFFFF"/>
                    </a:solidFill>
                  </a:tcPr>
                </a:tc>
                <a:tc>
                  <a:txBody>
                    <a:bodyPr/>
                    <a:lstStyle/>
                    <a:p>
                      <a:pPr algn="r" fontAlgn="t"/>
                      <a:r>
                        <a:rPr lang="en-US" sz="1500">
                          <a:effectLst/>
                        </a:rPr>
                        <a:t>Rp130.000.000</a:t>
                      </a: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1"/>
                  </a:ext>
                </a:extLst>
              </a:tr>
              <a:tr h="498367">
                <a:tc>
                  <a:txBody>
                    <a:bodyPr/>
                    <a:lstStyle/>
                    <a:p>
                      <a:pPr fontAlgn="t"/>
                      <a:r>
                        <a:rPr lang="en-US" sz="1500">
                          <a:effectLst/>
                        </a:rPr>
                        <a:t>PT Cakrawala</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01.125.735.8-045.000</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15%</a:t>
                      </a:r>
                    </a:p>
                  </a:txBody>
                  <a:tcPr marL="51431" marR="51431" marT="51431" marB="51431">
                    <a:lnL>
                      <a:noFill/>
                    </a:lnL>
                    <a:lnR>
                      <a:noFill/>
                    </a:lnR>
                    <a:lnT>
                      <a:noFill/>
                    </a:lnT>
                    <a:lnB>
                      <a:noFill/>
                    </a:lnB>
                    <a:solidFill>
                      <a:srgbClr val="FFFFFF"/>
                    </a:solidFill>
                  </a:tcPr>
                </a:tc>
                <a:tc>
                  <a:txBody>
                    <a:bodyPr/>
                    <a:lstStyle/>
                    <a:p>
                      <a:pPr algn="r" fontAlgn="t"/>
                      <a:r>
                        <a:rPr lang="en-US" sz="1500">
                          <a:effectLst/>
                        </a:rPr>
                        <a:t>Rp75.000.000</a:t>
                      </a: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2"/>
                  </a:ext>
                </a:extLst>
              </a:tr>
              <a:tr h="498367">
                <a:tc>
                  <a:txBody>
                    <a:bodyPr/>
                    <a:lstStyle/>
                    <a:p>
                      <a:pPr fontAlgn="t"/>
                      <a:r>
                        <a:rPr lang="en-US" sz="1500">
                          <a:effectLst/>
                        </a:rPr>
                        <a:t>PT Matahari</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01.156.198.8-026.000</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10%</a:t>
                      </a:r>
                    </a:p>
                  </a:txBody>
                  <a:tcPr marL="51431" marR="51431" marT="51431" marB="51431">
                    <a:lnL>
                      <a:noFill/>
                    </a:lnL>
                    <a:lnR>
                      <a:noFill/>
                    </a:lnR>
                    <a:lnT>
                      <a:noFill/>
                    </a:lnT>
                    <a:lnB>
                      <a:noFill/>
                    </a:lnB>
                    <a:solidFill>
                      <a:srgbClr val="FFFFFF"/>
                    </a:solidFill>
                  </a:tcPr>
                </a:tc>
                <a:tc>
                  <a:txBody>
                    <a:bodyPr/>
                    <a:lstStyle/>
                    <a:p>
                      <a:pPr algn="r" fontAlgn="t"/>
                      <a:r>
                        <a:rPr lang="en-US" sz="1500">
                          <a:effectLst/>
                        </a:rPr>
                        <a:t>Rp50.000.000</a:t>
                      </a: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3"/>
                  </a:ext>
                </a:extLst>
              </a:tr>
              <a:tr h="498367">
                <a:tc>
                  <a:txBody>
                    <a:bodyPr/>
                    <a:lstStyle/>
                    <a:p>
                      <a:pPr fontAlgn="t"/>
                      <a:r>
                        <a:rPr lang="en-US" sz="1500">
                          <a:effectLst/>
                        </a:rPr>
                        <a:t>PT Angkasa</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01.754.125.8-039.000</a:t>
                      </a:r>
                    </a:p>
                  </a:txBody>
                  <a:tcPr marL="51431" marR="51431" marT="51431" marB="51431">
                    <a:lnL>
                      <a:noFill/>
                    </a:lnL>
                    <a:lnR>
                      <a:noFill/>
                    </a:lnR>
                    <a:lnT>
                      <a:noFill/>
                    </a:lnT>
                    <a:lnB>
                      <a:noFill/>
                    </a:lnB>
                    <a:solidFill>
                      <a:srgbClr val="FFFFFF"/>
                    </a:solidFill>
                  </a:tcPr>
                </a:tc>
                <a:tc>
                  <a:txBody>
                    <a:bodyPr/>
                    <a:lstStyle/>
                    <a:p>
                      <a:pPr algn="ctr" fontAlgn="t"/>
                      <a:r>
                        <a:rPr lang="en-US" sz="1500" dirty="0">
                          <a:effectLst/>
                        </a:rPr>
                        <a:t>18%</a:t>
                      </a:r>
                    </a:p>
                  </a:txBody>
                  <a:tcPr marL="51431" marR="51431" marT="51431" marB="51431">
                    <a:lnL>
                      <a:noFill/>
                    </a:lnL>
                    <a:lnR>
                      <a:noFill/>
                    </a:lnR>
                    <a:lnT>
                      <a:noFill/>
                    </a:lnT>
                    <a:lnB>
                      <a:noFill/>
                    </a:lnB>
                    <a:solidFill>
                      <a:srgbClr val="FFFFFF"/>
                    </a:solidFill>
                  </a:tcPr>
                </a:tc>
                <a:tc>
                  <a:txBody>
                    <a:bodyPr/>
                    <a:lstStyle/>
                    <a:p>
                      <a:pPr algn="r" fontAlgn="t"/>
                      <a:r>
                        <a:rPr lang="en-US" sz="1500">
                          <a:effectLst/>
                        </a:rPr>
                        <a:t>Rp90.000.000</a:t>
                      </a: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4"/>
                  </a:ext>
                </a:extLst>
              </a:tr>
              <a:tr h="498367">
                <a:tc>
                  <a:txBody>
                    <a:bodyPr/>
                    <a:lstStyle/>
                    <a:p>
                      <a:pPr fontAlgn="t"/>
                      <a:r>
                        <a:rPr lang="en-US" sz="1500">
                          <a:effectLst/>
                        </a:rPr>
                        <a:t>CV Bahari Jaya</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01.342.657.8-039.000</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12%</a:t>
                      </a:r>
                    </a:p>
                  </a:txBody>
                  <a:tcPr marL="51431" marR="51431" marT="51431" marB="51431">
                    <a:lnL>
                      <a:noFill/>
                    </a:lnL>
                    <a:lnR>
                      <a:noFill/>
                    </a:lnR>
                    <a:lnT>
                      <a:noFill/>
                    </a:lnT>
                    <a:lnB>
                      <a:noFill/>
                    </a:lnB>
                    <a:solidFill>
                      <a:srgbClr val="FFFFFF"/>
                    </a:solidFill>
                  </a:tcPr>
                </a:tc>
                <a:tc>
                  <a:txBody>
                    <a:bodyPr/>
                    <a:lstStyle/>
                    <a:p>
                      <a:pPr algn="r" fontAlgn="t"/>
                      <a:r>
                        <a:rPr lang="en-US" sz="1500">
                          <a:effectLst/>
                        </a:rPr>
                        <a:t>Rp60.000.000</a:t>
                      </a: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5"/>
                  </a:ext>
                </a:extLst>
              </a:tr>
              <a:tr h="498367">
                <a:tc>
                  <a:txBody>
                    <a:bodyPr/>
                    <a:lstStyle/>
                    <a:p>
                      <a:pPr fontAlgn="t"/>
                      <a:r>
                        <a:rPr lang="en-US" sz="1500">
                          <a:effectLst/>
                        </a:rPr>
                        <a:t>CV Karya Raya</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01.453.198.8-039.000</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11%</a:t>
                      </a:r>
                    </a:p>
                  </a:txBody>
                  <a:tcPr marL="51431" marR="51431" marT="51431" marB="51431">
                    <a:lnL>
                      <a:noFill/>
                    </a:lnL>
                    <a:lnR>
                      <a:noFill/>
                    </a:lnR>
                    <a:lnT>
                      <a:noFill/>
                    </a:lnT>
                    <a:lnB>
                      <a:noFill/>
                    </a:lnB>
                    <a:solidFill>
                      <a:srgbClr val="FFFFFF"/>
                    </a:solidFill>
                  </a:tcPr>
                </a:tc>
                <a:tc>
                  <a:txBody>
                    <a:bodyPr/>
                    <a:lstStyle/>
                    <a:p>
                      <a:pPr algn="r" fontAlgn="t"/>
                      <a:r>
                        <a:rPr lang="en-US" sz="1500">
                          <a:effectLst/>
                        </a:rPr>
                        <a:t>Rp55.000.000</a:t>
                      </a: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6"/>
                  </a:ext>
                </a:extLst>
              </a:tr>
              <a:tr h="498367">
                <a:tc>
                  <a:txBody>
                    <a:bodyPr/>
                    <a:lstStyle/>
                    <a:p>
                      <a:pPr fontAlgn="t"/>
                      <a:r>
                        <a:rPr lang="en-US" sz="1500">
                          <a:effectLst/>
                        </a:rPr>
                        <a:t>PT BNI (BUMN)</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01.354.344.8-045.000</a:t>
                      </a:r>
                    </a:p>
                  </a:txBody>
                  <a:tcPr marL="51431" marR="51431" marT="51431" marB="51431">
                    <a:lnL>
                      <a:noFill/>
                    </a:lnL>
                    <a:lnR>
                      <a:noFill/>
                    </a:lnR>
                    <a:lnT>
                      <a:noFill/>
                    </a:lnT>
                    <a:lnB>
                      <a:noFill/>
                    </a:lnB>
                    <a:solidFill>
                      <a:srgbClr val="FFFFFF"/>
                    </a:solidFill>
                  </a:tcPr>
                </a:tc>
                <a:tc>
                  <a:txBody>
                    <a:bodyPr/>
                    <a:lstStyle/>
                    <a:p>
                      <a:pPr algn="ctr" fontAlgn="t"/>
                      <a:r>
                        <a:rPr lang="en-US" sz="1500">
                          <a:effectLst/>
                        </a:rPr>
                        <a:t>8%</a:t>
                      </a:r>
                    </a:p>
                  </a:txBody>
                  <a:tcPr marL="51431" marR="51431" marT="51431" marB="51431">
                    <a:lnL>
                      <a:noFill/>
                    </a:lnL>
                    <a:lnR>
                      <a:noFill/>
                    </a:lnR>
                    <a:lnT>
                      <a:noFill/>
                    </a:lnT>
                    <a:lnB>
                      <a:noFill/>
                    </a:lnB>
                    <a:solidFill>
                      <a:srgbClr val="FFFFFF"/>
                    </a:solidFill>
                  </a:tcPr>
                </a:tc>
                <a:tc>
                  <a:txBody>
                    <a:bodyPr/>
                    <a:lstStyle/>
                    <a:p>
                      <a:pPr algn="r" fontAlgn="t"/>
                      <a:r>
                        <a:rPr lang="en-US" sz="1500" dirty="0">
                          <a:effectLst/>
                        </a:rPr>
                        <a:t>Rp40.000.000</a:t>
                      </a:r>
                    </a:p>
                  </a:txBody>
                  <a:tcPr marL="51431" marR="51431" marT="51431" marB="51431">
                    <a:lnL>
                      <a:noFill/>
                    </a:lnL>
                    <a:lnR>
                      <a:noFill/>
                    </a:lnR>
                    <a:lnT>
                      <a:noFill/>
                    </a:lnT>
                    <a:lnB>
                      <a:noFill/>
                    </a:lnB>
                    <a:solidFill>
                      <a:srgbClr val="FFFFFF"/>
                    </a:solidFill>
                  </a:tcPr>
                </a:tc>
                <a:extLst>
                  <a:ext uri="{0D108BD9-81ED-4DB2-BD59-A6C34878D82A}">
                    <a16:rowId xmlns:a16="http://schemas.microsoft.com/office/drawing/2014/main" val="10007"/>
                  </a:ext>
                </a:extLst>
              </a:tr>
            </a:tbl>
          </a:graphicData>
        </a:graphic>
      </p:graphicFrame>
      <p:sp>
        <p:nvSpPr>
          <p:cNvPr id="5" name="TextBox 4"/>
          <p:cNvSpPr txBox="1"/>
          <p:nvPr/>
        </p:nvSpPr>
        <p:spPr>
          <a:xfrm>
            <a:off x="1295400" y="0"/>
            <a:ext cx="3733800" cy="523220"/>
          </a:xfrm>
          <a:prstGeom prst="rect">
            <a:avLst/>
          </a:prstGeom>
          <a:noFill/>
        </p:spPr>
        <p:txBody>
          <a:bodyPr wrap="square" rtlCol="0">
            <a:spAutoFit/>
          </a:bodyPr>
          <a:lstStyle/>
          <a:p>
            <a:r>
              <a:rPr lang="en-US" sz="2800" dirty="0" err="1">
                <a:solidFill>
                  <a:schemeClr val="accent3"/>
                </a:solidFill>
                <a:latin typeface="Bauhaus 93" panose="04030905020B02020C02" pitchFamily="82" charset="0"/>
              </a:rPr>
              <a:t>Contoh</a:t>
            </a:r>
            <a:r>
              <a:rPr lang="en-US" sz="2800" dirty="0">
                <a:solidFill>
                  <a:schemeClr val="accent3"/>
                </a:solidFill>
                <a:latin typeface="Bauhaus 93" panose="04030905020B02020C02" pitchFamily="82" charset="0"/>
              </a:rPr>
              <a:t> </a:t>
            </a:r>
            <a:r>
              <a:rPr lang="en-US" sz="2800" dirty="0" err="1">
                <a:solidFill>
                  <a:schemeClr val="accent3"/>
                </a:solidFill>
                <a:latin typeface="Bauhaus 93" panose="04030905020B02020C02" pitchFamily="82" charset="0"/>
              </a:rPr>
              <a:t>Kasus</a:t>
            </a:r>
            <a:endParaRPr lang="en-US" sz="2800" dirty="0">
              <a:solidFill>
                <a:schemeClr val="accent3"/>
              </a:solidFill>
              <a:latin typeface="Bauhaus 93" panose="04030905020B02020C02" pitchFamily="82" charset="0"/>
            </a:endParaRPr>
          </a:p>
        </p:txBody>
      </p:sp>
    </p:spTree>
    <p:extLst>
      <p:ext uri="{BB962C8B-B14F-4D97-AF65-F5344CB8AC3E}">
        <p14:creationId xmlns:p14="http://schemas.microsoft.com/office/powerpoint/2010/main" val="2974408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8</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966023703"/>
              </p:ext>
            </p:extLst>
          </p:nvPr>
        </p:nvGraphicFramePr>
        <p:xfrm>
          <a:off x="152401" y="1425010"/>
          <a:ext cx="8860630" cy="4525961"/>
        </p:xfrm>
        <a:graphic>
          <a:graphicData uri="http://schemas.openxmlformats.org/drawingml/2006/table">
            <a:tbl>
              <a:tblPr/>
              <a:tblGrid>
                <a:gridCol w="1696716">
                  <a:extLst>
                    <a:ext uri="{9D8B030D-6E8A-4147-A177-3AD203B41FA5}">
                      <a16:colId xmlns:a16="http://schemas.microsoft.com/office/drawing/2014/main" val="20000"/>
                    </a:ext>
                  </a:extLst>
                </a:gridCol>
                <a:gridCol w="1336807">
                  <a:extLst>
                    <a:ext uri="{9D8B030D-6E8A-4147-A177-3AD203B41FA5}">
                      <a16:colId xmlns:a16="http://schemas.microsoft.com/office/drawing/2014/main" val="20001"/>
                    </a:ext>
                  </a:extLst>
                </a:gridCol>
                <a:gridCol w="1816686">
                  <a:extLst>
                    <a:ext uri="{9D8B030D-6E8A-4147-A177-3AD203B41FA5}">
                      <a16:colId xmlns:a16="http://schemas.microsoft.com/office/drawing/2014/main" val="20002"/>
                    </a:ext>
                  </a:extLst>
                </a:gridCol>
                <a:gridCol w="4010421">
                  <a:extLst>
                    <a:ext uri="{9D8B030D-6E8A-4147-A177-3AD203B41FA5}">
                      <a16:colId xmlns:a16="http://schemas.microsoft.com/office/drawing/2014/main" val="20003"/>
                    </a:ext>
                  </a:extLst>
                </a:gridCol>
              </a:tblGrid>
              <a:tr h="1052549">
                <a:tc>
                  <a:txBody>
                    <a:bodyPr/>
                    <a:lstStyle/>
                    <a:p>
                      <a:pPr algn="ctr" fontAlgn="t"/>
                      <a:r>
                        <a:rPr lang="en-US" sz="1600" b="1">
                          <a:effectLst/>
                        </a:rPr>
                        <a:t>Pemegang Saham</a:t>
                      </a:r>
                      <a:endParaRPr lang="en-US" sz="1600">
                        <a:effectLst/>
                      </a:endParaRPr>
                    </a:p>
                  </a:txBody>
                  <a:tcPr marL="52627" marR="52627" marT="52627" marB="52627">
                    <a:lnL>
                      <a:noFill/>
                    </a:lnL>
                    <a:lnR>
                      <a:noFill/>
                    </a:lnR>
                    <a:lnT>
                      <a:noFill/>
                    </a:lnT>
                    <a:lnB>
                      <a:noFill/>
                    </a:lnB>
                    <a:solidFill>
                      <a:srgbClr val="FFFFFF"/>
                    </a:solidFill>
                  </a:tcPr>
                </a:tc>
                <a:tc>
                  <a:txBody>
                    <a:bodyPr/>
                    <a:lstStyle/>
                    <a:p>
                      <a:pPr algn="ctr" fontAlgn="t"/>
                      <a:r>
                        <a:rPr lang="en-US" sz="1600" b="1">
                          <a:effectLst/>
                        </a:rPr>
                        <a:t>% Penyertaan Modal</a:t>
                      </a:r>
                      <a:endParaRPr lang="en-US" sz="1600">
                        <a:effectLst/>
                      </a:endParaRPr>
                    </a:p>
                  </a:txBody>
                  <a:tcPr marL="52627" marR="52627" marT="52627" marB="52627">
                    <a:lnL>
                      <a:noFill/>
                    </a:lnL>
                    <a:lnR>
                      <a:noFill/>
                    </a:lnR>
                    <a:lnT>
                      <a:noFill/>
                    </a:lnT>
                    <a:lnB>
                      <a:noFill/>
                    </a:lnB>
                    <a:solidFill>
                      <a:srgbClr val="FFFFFF"/>
                    </a:solidFill>
                  </a:tcPr>
                </a:tc>
                <a:tc>
                  <a:txBody>
                    <a:bodyPr/>
                    <a:lstStyle/>
                    <a:p>
                      <a:pPr algn="ctr" fontAlgn="t"/>
                      <a:r>
                        <a:rPr lang="en-US" sz="1600" b="1">
                          <a:effectLst/>
                        </a:rPr>
                        <a:t>Dividen</a:t>
                      </a:r>
                      <a:endParaRPr lang="en-US" sz="1600">
                        <a:effectLst/>
                      </a:endParaRPr>
                    </a:p>
                  </a:txBody>
                  <a:tcPr marL="52627" marR="52627" marT="52627" marB="52627">
                    <a:lnL>
                      <a:noFill/>
                    </a:lnL>
                    <a:lnR>
                      <a:noFill/>
                    </a:lnR>
                    <a:lnT>
                      <a:noFill/>
                    </a:lnT>
                    <a:lnB>
                      <a:noFill/>
                    </a:lnB>
                    <a:solidFill>
                      <a:srgbClr val="FFFFFF"/>
                    </a:solidFill>
                  </a:tcPr>
                </a:tc>
                <a:tc>
                  <a:txBody>
                    <a:bodyPr/>
                    <a:lstStyle/>
                    <a:p>
                      <a:pPr algn="ctr" fontAlgn="t"/>
                      <a:r>
                        <a:rPr lang="es-ES" sz="1600" b="1">
                          <a:effectLst/>
                        </a:rPr>
                        <a:t>PPh Pasal 23 yang Dipotong</a:t>
                      </a:r>
                      <a:endParaRPr lang="es-ES" sz="1600">
                        <a:effectLst/>
                      </a:endParaRPr>
                    </a:p>
                  </a:txBody>
                  <a:tcPr marL="52627" marR="52627" marT="52627" marB="52627">
                    <a:lnL>
                      <a:noFill/>
                    </a:lnL>
                    <a:lnR>
                      <a:noFill/>
                    </a:lnR>
                    <a:lnT>
                      <a:noFill/>
                    </a:lnT>
                    <a:lnB>
                      <a:noFill/>
                    </a:lnB>
                    <a:solidFill>
                      <a:srgbClr val="FFFFFF"/>
                    </a:solidFill>
                  </a:tcPr>
                </a:tc>
                <a:extLst>
                  <a:ext uri="{0D108BD9-81ED-4DB2-BD59-A6C34878D82A}">
                    <a16:rowId xmlns:a16="http://schemas.microsoft.com/office/drawing/2014/main" val="10000"/>
                  </a:ext>
                </a:extLst>
              </a:tr>
              <a:tr h="578902">
                <a:tc>
                  <a:txBody>
                    <a:bodyPr/>
                    <a:lstStyle/>
                    <a:p>
                      <a:pPr fontAlgn="t"/>
                      <a:r>
                        <a:rPr lang="en-US" sz="1600">
                          <a:effectLst/>
                        </a:rPr>
                        <a:t>PT Cakrawala</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15%</a:t>
                      </a:r>
                    </a:p>
                  </a:txBody>
                  <a:tcPr marL="52627" marR="52627" marT="52627" marB="52627">
                    <a:lnL>
                      <a:noFill/>
                    </a:lnL>
                    <a:lnR>
                      <a:noFill/>
                    </a:lnR>
                    <a:lnT>
                      <a:noFill/>
                    </a:lnT>
                    <a:lnB>
                      <a:noFill/>
                    </a:lnB>
                    <a:solidFill>
                      <a:srgbClr val="FFFFFF"/>
                    </a:solidFill>
                  </a:tcPr>
                </a:tc>
                <a:tc>
                  <a:txBody>
                    <a:bodyPr/>
                    <a:lstStyle/>
                    <a:p>
                      <a:pPr algn="r" fontAlgn="t"/>
                      <a:r>
                        <a:rPr lang="en-US" sz="1600">
                          <a:effectLst/>
                        </a:rPr>
                        <a:t>Rp75.000.000</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15% x Rp75.000.000 = Rp11.250.000</a:t>
                      </a:r>
                    </a:p>
                  </a:txBody>
                  <a:tcPr marL="52627" marR="52627" marT="52627" marB="52627">
                    <a:lnL>
                      <a:noFill/>
                    </a:lnL>
                    <a:lnR>
                      <a:noFill/>
                    </a:lnR>
                    <a:lnT>
                      <a:noFill/>
                    </a:lnT>
                    <a:lnB>
                      <a:noFill/>
                    </a:lnB>
                    <a:solidFill>
                      <a:srgbClr val="FFFFFF"/>
                    </a:solidFill>
                  </a:tcPr>
                </a:tc>
                <a:extLst>
                  <a:ext uri="{0D108BD9-81ED-4DB2-BD59-A6C34878D82A}">
                    <a16:rowId xmlns:a16="http://schemas.microsoft.com/office/drawing/2014/main" val="10001"/>
                  </a:ext>
                </a:extLst>
              </a:tr>
              <a:tr h="578902">
                <a:tc>
                  <a:txBody>
                    <a:bodyPr/>
                    <a:lstStyle/>
                    <a:p>
                      <a:pPr fontAlgn="t"/>
                      <a:r>
                        <a:rPr lang="en-US" sz="1600">
                          <a:effectLst/>
                        </a:rPr>
                        <a:t>PT Matahari</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10%</a:t>
                      </a:r>
                    </a:p>
                  </a:txBody>
                  <a:tcPr marL="52627" marR="52627" marT="52627" marB="52627">
                    <a:lnL>
                      <a:noFill/>
                    </a:lnL>
                    <a:lnR>
                      <a:noFill/>
                    </a:lnR>
                    <a:lnT>
                      <a:noFill/>
                    </a:lnT>
                    <a:lnB>
                      <a:noFill/>
                    </a:lnB>
                    <a:solidFill>
                      <a:srgbClr val="FFFFFF"/>
                    </a:solidFill>
                  </a:tcPr>
                </a:tc>
                <a:tc>
                  <a:txBody>
                    <a:bodyPr/>
                    <a:lstStyle/>
                    <a:p>
                      <a:pPr algn="r" fontAlgn="t"/>
                      <a:r>
                        <a:rPr lang="en-US" sz="1600">
                          <a:effectLst/>
                        </a:rPr>
                        <a:t>Rp50.000.000</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15% x Rp50.000.000 = Rp7.500.000</a:t>
                      </a:r>
                    </a:p>
                  </a:txBody>
                  <a:tcPr marL="52627" marR="52627" marT="52627" marB="52627">
                    <a:lnL>
                      <a:noFill/>
                    </a:lnL>
                    <a:lnR>
                      <a:noFill/>
                    </a:lnR>
                    <a:lnT>
                      <a:noFill/>
                    </a:lnT>
                    <a:lnB>
                      <a:noFill/>
                    </a:lnB>
                    <a:solidFill>
                      <a:srgbClr val="FFFFFF"/>
                    </a:solidFill>
                  </a:tcPr>
                </a:tc>
                <a:extLst>
                  <a:ext uri="{0D108BD9-81ED-4DB2-BD59-A6C34878D82A}">
                    <a16:rowId xmlns:a16="http://schemas.microsoft.com/office/drawing/2014/main" val="10002"/>
                  </a:ext>
                </a:extLst>
              </a:tr>
              <a:tr h="578902">
                <a:tc>
                  <a:txBody>
                    <a:bodyPr/>
                    <a:lstStyle/>
                    <a:p>
                      <a:pPr fontAlgn="t"/>
                      <a:r>
                        <a:rPr lang="en-US" sz="1600">
                          <a:effectLst/>
                        </a:rPr>
                        <a:t>PT Angkasa</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18%</a:t>
                      </a:r>
                    </a:p>
                  </a:txBody>
                  <a:tcPr marL="52627" marR="52627" marT="52627" marB="52627">
                    <a:lnL>
                      <a:noFill/>
                    </a:lnL>
                    <a:lnR>
                      <a:noFill/>
                    </a:lnR>
                    <a:lnT>
                      <a:noFill/>
                    </a:lnT>
                    <a:lnB>
                      <a:noFill/>
                    </a:lnB>
                    <a:solidFill>
                      <a:srgbClr val="FFFFFF"/>
                    </a:solidFill>
                  </a:tcPr>
                </a:tc>
                <a:tc>
                  <a:txBody>
                    <a:bodyPr/>
                    <a:lstStyle/>
                    <a:p>
                      <a:pPr algn="r" fontAlgn="t"/>
                      <a:r>
                        <a:rPr lang="en-US" sz="1600">
                          <a:effectLst/>
                        </a:rPr>
                        <a:t>Rp90.000.000</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15% x Rp90.000.000 = Rp13.500.000</a:t>
                      </a:r>
                    </a:p>
                  </a:txBody>
                  <a:tcPr marL="52627" marR="52627" marT="52627" marB="52627">
                    <a:lnL>
                      <a:noFill/>
                    </a:lnL>
                    <a:lnR>
                      <a:noFill/>
                    </a:lnR>
                    <a:lnT>
                      <a:noFill/>
                    </a:lnT>
                    <a:lnB>
                      <a:noFill/>
                    </a:lnB>
                    <a:solidFill>
                      <a:srgbClr val="FFFFFF"/>
                    </a:solidFill>
                  </a:tcPr>
                </a:tc>
                <a:extLst>
                  <a:ext uri="{0D108BD9-81ED-4DB2-BD59-A6C34878D82A}">
                    <a16:rowId xmlns:a16="http://schemas.microsoft.com/office/drawing/2014/main" val="10003"/>
                  </a:ext>
                </a:extLst>
              </a:tr>
              <a:tr h="578902">
                <a:tc>
                  <a:txBody>
                    <a:bodyPr/>
                    <a:lstStyle/>
                    <a:p>
                      <a:pPr fontAlgn="t"/>
                      <a:r>
                        <a:rPr lang="en-US" sz="1600">
                          <a:effectLst/>
                        </a:rPr>
                        <a:t>CV Bahari Jaya</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12%</a:t>
                      </a:r>
                    </a:p>
                  </a:txBody>
                  <a:tcPr marL="52627" marR="52627" marT="52627" marB="52627">
                    <a:lnL>
                      <a:noFill/>
                    </a:lnL>
                    <a:lnR>
                      <a:noFill/>
                    </a:lnR>
                    <a:lnT>
                      <a:noFill/>
                    </a:lnT>
                    <a:lnB>
                      <a:noFill/>
                    </a:lnB>
                    <a:solidFill>
                      <a:srgbClr val="FFFFFF"/>
                    </a:solidFill>
                  </a:tcPr>
                </a:tc>
                <a:tc>
                  <a:txBody>
                    <a:bodyPr/>
                    <a:lstStyle/>
                    <a:p>
                      <a:pPr algn="r" fontAlgn="t"/>
                      <a:r>
                        <a:rPr lang="en-US" sz="1600">
                          <a:effectLst/>
                        </a:rPr>
                        <a:t>Rp60.000.000</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15% x Rp60.000.000 = Rp9.000.000</a:t>
                      </a:r>
                    </a:p>
                  </a:txBody>
                  <a:tcPr marL="52627" marR="52627" marT="52627" marB="52627">
                    <a:lnL>
                      <a:noFill/>
                    </a:lnL>
                    <a:lnR>
                      <a:noFill/>
                    </a:lnR>
                    <a:lnT>
                      <a:noFill/>
                    </a:lnT>
                    <a:lnB>
                      <a:noFill/>
                    </a:lnB>
                    <a:solidFill>
                      <a:srgbClr val="FFFFFF"/>
                    </a:solidFill>
                  </a:tcPr>
                </a:tc>
                <a:extLst>
                  <a:ext uri="{0D108BD9-81ED-4DB2-BD59-A6C34878D82A}">
                    <a16:rowId xmlns:a16="http://schemas.microsoft.com/office/drawing/2014/main" val="10004"/>
                  </a:ext>
                </a:extLst>
              </a:tr>
              <a:tr h="578902">
                <a:tc>
                  <a:txBody>
                    <a:bodyPr/>
                    <a:lstStyle/>
                    <a:p>
                      <a:pPr fontAlgn="t"/>
                      <a:r>
                        <a:rPr lang="en-US" sz="1600">
                          <a:effectLst/>
                        </a:rPr>
                        <a:t>CV Karya Raya</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11%</a:t>
                      </a:r>
                    </a:p>
                  </a:txBody>
                  <a:tcPr marL="52627" marR="52627" marT="52627" marB="52627">
                    <a:lnL>
                      <a:noFill/>
                    </a:lnL>
                    <a:lnR>
                      <a:noFill/>
                    </a:lnR>
                    <a:lnT>
                      <a:noFill/>
                    </a:lnT>
                    <a:lnB>
                      <a:noFill/>
                    </a:lnB>
                    <a:solidFill>
                      <a:srgbClr val="FFFFFF"/>
                    </a:solidFill>
                  </a:tcPr>
                </a:tc>
                <a:tc>
                  <a:txBody>
                    <a:bodyPr/>
                    <a:lstStyle/>
                    <a:p>
                      <a:pPr algn="r" fontAlgn="t"/>
                      <a:r>
                        <a:rPr lang="en-US" sz="1600" dirty="0">
                          <a:effectLst/>
                        </a:rPr>
                        <a:t>Rp55.000.000</a:t>
                      </a:r>
                    </a:p>
                  </a:txBody>
                  <a:tcPr marL="52627" marR="52627" marT="52627" marB="52627">
                    <a:lnL>
                      <a:noFill/>
                    </a:lnL>
                    <a:lnR>
                      <a:noFill/>
                    </a:lnR>
                    <a:lnT>
                      <a:noFill/>
                    </a:lnT>
                    <a:lnB>
                      <a:noFill/>
                    </a:lnB>
                    <a:solidFill>
                      <a:srgbClr val="FFFFFF"/>
                    </a:solidFill>
                  </a:tcPr>
                </a:tc>
                <a:tc>
                  <a:txBody>
                    <a:bodyPr/>
                    <a:lstStyle/>
                    <a:p>
                      <a:pPr algn="ctr" fontAlgn="t"/>
                      <a:r>
                        <a:rPr lang="en-US" sz="1600">
                          <a:effectLst/>
                        </a:rPr>
                        <a:t>15% x Rp55.000.000 = Rp8.250.000</a:t>
                      </a:r>
                    </a:p>
                  </a:txBody>
                  <a:tcPr marL="52627" marR="52627" marT="52627" marB="52627">
                    <a:lnL>
                      <a:noFill/>
                    </a:lnL>
                    <a:lnR>
                      <a:noFill/>
                    </a:lnR>
                    <a:lnT>
                      <a:noFill/>
                    </a:lnT>
                    <a:lnB>
                      <a:noFill/>
                    </a:lnB>
                    <a:solidFill>
                      <a:srgbClr val="FFFFFF"/>
                    </a:solidFill>
                  </a:tcPr>
                </a:tc>
                <a:extLst>
                  <a:ext uri="{0D108BD9-81ED-4DB2-BD59-A6C34878D82A}">
                    <a16:rowId xmlns:a16="http://schemas.microsoft.com/office/drawing/2014/main" val="10005"/>
                  </a:ext>
                </a:extLst>
              </a:tr>
              <a:tr h="578902">
                <a:tc>
                  <a:txBody>
                    <a:bodyPr/>
                    <a:lstStyle/>
                    <a:p>
                      <a:pPr fontAlgn="t"/>
                      <a:r>
                        <a:rPr lang="en-US" sz="1600" b="1">
                          <a:effectLst/>
                        </a:rPr>
                        <a:t>Jumlah</a:t>
                      </a:r>
                      <a:endParaRPr lang="en-US" sz="1600">
                        <a:effectLst/>
                      </a:endParaRPr>
                    </a:p>
                  </a:txBody>
                  <a:tcPr marL="52627" marR="52627" marT="52627" marB="52627">
                    <a:lnL>
                      <a:noFill/>
                    </a:lnL>
                    <a:lnR>
                      <a:noFill/>
                    </a:lnR>
                    <a:lnT>
                      <a:noFill/>
                    </a:lnT>
                    <a:lnB>
                      <a:noFill/>
                    </a:lnB>
                    <a:solidFill>
                      <a:srgbClr val="FFFFFF"/>
                    </a:solidFill>
                  </a:tcPr>
                </a:tc>
                <a:tc>
                  <a:txBody>
                    <a:bodyPr/>
                    <a:lstStyle/>
                    <a:p>
                      <a:pPr fontAlgn="t"/>
                      <a:endParaRPr lang="en-US" sz="1600">
                        <a:effectLst/>
                      </a:endParaRPr>
                    </a:p>
                  </a:txBody>
                  <a:tcPr marL="52627" marR="52627" marT="52627" marB="52627">
                    <a:lnL>
                      <a:noFill/>
                    </a:lnL>
                    <a:lnR>
                      <a:noFill/>
                    </a:lnR>
                    <a:lnT>
                      <a:noFill/>
                    </a:lnT>
                    <a:lnB>
                      <a:noFill/>
                    </a:lnB>
                    <a:solidFill>
                      <a:srgbClr val="FFFFFF"/>
                    </a:solidFill>
                  </a:tcPr>
                </a:tc>
                <a:tc>
                  <a:txBody>
                    <a:bodyPr/>
                    <a:lstStyle/>
                    <a:p>
                      <a:pPr algn="r" fontAlgn="t"/>
                      <a:r>
                        <a:rPr lang="en-US" sz="1600" b="1">
                          <a:effectLst/>
                        </a:rPr>
                        <a:t>Rp330.000.000</a:t>
                      </a:r>
                      <a:endParaRPr lang="en-US" sz="1600">
                        <a:effectLst/>
                      </a:endParaRPr>
                    </a:p>
                  </a:txBody>
                  <a:tcPr marL="52627" marR="52627" marT="52627" marB="52627">
                    <a:lnL>
                      <a:noFill/>
                    </a:lnL>
                    <a:lnR>
                      <a:noFill/>
                    </a:lnR>
                    <a:lnT>
                      <a:noFill/>
                    </a:lnT>
                    <a:lnB>
                      <a:noFill/>
                    </a:lnB>
                    <a:solidFill>
                      <a:srgbClr val="FFFFFF"/>
                    </a:solidFill>
                  </a:tcPr>
                </a:tc>
                <a:tc>
                  <a:txBody>
                    <a:bodyPr/>
                    <a:lstStyle/>
                    <a:p>
                      <a:pPr algn="r" fontAlgn="t"/>
                      <a:r>
                        <a:rPr lang="en-US" sz="1600" b="1" dirty="0">
                          <a:effectLst/>
                        </a:rPr>
                        <a:t>Rp49.500.000</a:t>
                      </a:r>
                      <a:endParaRPr lang="en-US" sz="1600" dirty="0">
                        <a:effectLst/>
                      </a:endParaRPr>
                    </a:p>
                  </a:txBody>
                  <a:tcPr marL="52627" marR="52627" marT="52627" marB="52627">
                    <a:lnL>
                      <a:noFill/>
                    </a:lnL>
                    <a:lnR>
                      <a:noFill/>
                    </a:lnR>
                    <a:lnT>
                      <a:noFill/>
                    </a:lnT>
                    <a:lnB>
                      <a:noFill/>
                    </a:lnB>
                    <a:solidFill>
                      <a:srgbClr val="FFFFFF"/>
                    </a:solidFill>
                  </a:tcPr>
                </a:tc>
                <a:extLst>
                  <a:ext uri="{0D108BD9-81ED-4DB2-BD59-A6C34878D82A}">
                    <a16:rowId xmlns:a16="http://schemas.microsoft.com/office/drawing/2014/main" val="10006"/>
                  </a:ext>
                </a:extLst>
              </a:tr>
            </a:tbl>
          </a:graphicData>
        </a:graphic>
      </p:graphicFrame>
      <p:sp>
        <p:nvSpPr>
          <p:cNvPr id="4" name="Rectangle 3"/>
          <p:cNvSpPr/>
          <p:nvPr/>
        </p:nvSpPr>
        <p:spPr>
          <a:xfrm>
            <a:off x="152400" y="685800"/>
            <a:ext cx="8229600" cy="646331"/>
          </a:xfrm>
          <a:prstGeom prst="rect">
            <a:avLst/>
          </a:prstGeom>
        </p:spPr>
        <p:txBody>
          <a:bodyPr wrap="square">
            <a:spAutoFit/>
          </a:bodyPr>
          <a:lstStyle/>
          <a:p>
            <a:r>
              <a:rPr lang="sv-SE" dirty="0">
                <a:solidFill>
                  <a:srgbClr val="000000"/>
                </a:solidFill>
                <a:latin typeface="Helvetica" panose="020B0604020202020204" pitchFamily="34" charset="0"/>
              </a:rPr>
              <a:t>Dari data tabel di atas, berikut perhitungan PPh Pasal 23 yang harus dipotong </a:t>
            </a:r>
            <a:r>
              <a:rPr lang="en-US" dirty="0">
                <a:solidFill>
                  <a:srgbClr val="000000"/>
                </a:solidFill>
                <a:latin typeface="Helvetica" panose="020B0604020202020204" pitchFamily="34" charset="0"/>
              </a:rPr>
              <a:t>PT DIAN K</a:t>
            </a:r>
            <a:r>
              <a:rPr lang="sv-SE" dirty="0">
                <a:solidFill>
                  <a:srgbClr val="000000"/>
                </a:solidFill>
                <a:latin typeface="Helvetica" panose="020B0604020202020204" pitchFamily="34" charset="0"/>
              </a:rPr>
              <a:t>.</a:t>
            </a:r>
            <a:endParaRPr lang="en-US" dirty="0"/>
          </a:p>
        </p:txBody>
      </p:sp>
    </p:spTree>
    <p:extLst>
      <p:ext uri="{BB962C8B-B14F-4D97-AF65-F5344CB8AC3E}">
        <p14:creationId xmlns:p14="http://schemas.microsoft.com/office/powerpoint/2010/main" val="2163355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60630" y="4004407"/>
            <a:ext cx="8433308" cy="1151131"/>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8" name="Rectangle 7"/>
          <p:cNvSpPr/>
          <p:nvPr/>
        </p:nvSpPr>
        <p:spPr>
          <a:xfrm>
            <a:off x="380396" y="2548330"/>
            <a:ext cx="8433308" cy="115113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7" name="Rectangle 6"/>
          <p:cNvSpPr/>
          <p:nvPr/>
        </p:nvSpPr>
        <p:spPr>
          <a:xfrm>
            <a:off x="365911" y="1194649"/>
            <a:ext cx="8433308" cy="115113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pPr>
              <a:defRPr/>
            </a:pPr>
            <a:fld id="{C313D7ED-796D-4145-8AC6-40EC59B5168F}" type="slidenum">
              <a:rPr lang="en-US" smtClean="0"/>
              <a:pPr>
                <a:defRPr/>
              </a:pPr>
              <a:t>9</a:t>
            </a:fld>
            <a:endParaRPr lang="en-US"/>
          </a:p>
        </p:txBody>
      </p:sp>
      <p:sp>
        <p:nvSpPr>
          <p:cNvPr id="3" name="Rectangle 2"/>
          <p:cNvSpPr/>
          <p:nvPr/>
        </p:nvSpPr>
        <p:spPr>
          <a:xfrm>
            <a:off x="365911" y="1211069"/>
            <a:ext cx="8342472" cy="1015663"/>
          </a:xfrm>
          <a:prstGeom prst="rect">
            <a:avLst/>
          </a:prstGeom>
        </p:spPr>
        <p:txBody>
          <a:bodyPr wrap="square">
            <a:spAutoFit/>
          </a:bodyPr>
          <a:lstStyle/>
          <a:p>
            <a:pPr marL="457200" indent="-457200" algn="just">
              <a:buFont typeface="+mj-lt"/>
              <a:buAutoNum type="arabicPeriod"/>
            </a:pPr>
            <a:r>
              <a:rPr lang="en-US" sz="2000" dirty="0">
                <a:solidFill>
                  <a:srgbClr val="000000"/>
                </a:solidFill>
                <a:latin typeface="Helvetica" panose="020B0604020202020204" pitchFamily="34" charset="0"/>
              </a:rPr>
              <a:t>PT </a:t>
            </a:r>
            <a:r>
              <a:rPr lang="en-US" sz="2000" dirty="0" err="1">
                <a:solidFill>
                  <a:srgbClr val="000000"/>
                </a:solidFill>
                <a:latin typeface="Helvetica" panose="020B0604020202020204" pitchFamily="34" charset="0"/>
              </a:rPr>
              <a:t>Berdikari</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meminta</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jasa</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dari</a:t>
            </a:r>
            <a:r>
              <a:rPr lang="en-US" sz="2000" dirty="0">
                <a:solidFill>
                  <a:srgbClr val="000000"/>
                </a:solidFill>
                <a:latin typeface="Helvetica" panose="020B0604020202020204" pitchFamily="34" charset="0"/>
              </a:rPr>
              <a:t> Pak Herman </a:t>
            </a:r>
            <a:r>
              <a:rPr lang="en-US" sz="2000" dirty="0" err="1">
                <a:solidFill>
                  <a:srgbClr val="000000"/>
                </a:solidFill>
                <a:latin typeface="Helvetica" panose="020B0604020202020204" pitchFamily="34" charset="0"/>
              </a:rPr>
              <a:t>untuk</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membuat</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sistem</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akuntansi</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perusahaan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dengan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imbalan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sebesar</a:t>
            </a:r>
            <a:r>
              <a:rPr lang="en-US" sz="2000" dirty="0">
                <a:solidFill>
                  <a:srgbClr val="000000"/>
                </a:solidFill>
                <a:latin typeface="Helvetica" panose="020B0604020202020204" pitchFamily="34" charset="0"/>
              </a:rPr>
              <a:t> Rp80.000.000 (</a:t>
            </a:r>
            <a:r>
              <a:rPr lang="en-US" sz="2000" dirty="0" err="1">
                <a:solidFill>
                  <a:srgbClr val="000000"/>
                </a:solidFill>
                <a:latin typeface="Helvetica" panose="020B0604020202020204" pitchFamily="34" charset="0"/>
              </a:rPr>
              <a:t>sudah</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termasuk</a:t>
            </a:r>
            <a:r>
              <a:rPr lang="en-US" sz="2000" dirty="0">
                <a:solidFill>
                  <a:srgbClr val="000000"/>
                </a:solidFill>
                <a:latin typeface="Helvetica" panose="020B0604020202020204" pitchFamily="34" charset="0"/>
              </a:rPr>
              <a:t> PPN).</a:t>
            </a:r>
            <a:endParaRPr lang="en-US" sz="2000" dirty="0"/>
          </a:p>
        </p:txBody>
      </p:sp>
      <p:sp>
        <p:nvSpPr>
          <p:cNvPr id="4" name="Rectangle 3"/>
          <p:cNvSpPr/>
          <p:nvPr/>
        </p:nvSpPr>
        <p:spPr>
          <a:xfrm>
            <a:off x="456747" y="2737866"/>
            <a:ext cx="8342472" cy="1015663"/>
          </a:xfrm>
          <a:prstGeom prst="rect">
            <a:avLst/>
          </a:prstGeom>
        </p:spPr>
        <p:txBody>
          <a:bodyPr wrap="square">
            <a:spAutoFit/>
          </a:bodyPr>
          <a:lstStyle/>
          <a:p>
            <a:pPr marL="457200" indent="-457200" algn="just">
              <a:buFont typeface="+mj-lt"/>
              <a:buAutoNum type="arabicPeriod" startAt="2"/>
            </a:pPr>
            <a:r>
              <a:rPr lang="en-US" sz="2000" dirty="0">
                <a:solidFill>
                  <a:srgbClr val="000000"/>
                </a:solidFill>
                <a:latin typeface="Helvetica" panose="020B0604020202020204" pitchFamily="34" charset="0"/>
              </a:rPr>
              <a:t>PT </a:t>
            </a:r>
            <a:r>
              <a:rPr lang="en-US" sz="2000" dirty="0" err="1">
                <a:solidFill>
                  <a:srgbClr val="000000"/>
                </a:solidFill>
                <a:latin typeface="Helvetica" panose="020B0604020202020204" pitchFamily="34" charset="0"/>
              </a:rPr>
              <a:t>Sukses</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membayar</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sewa</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kendaraaan</a:t>
            </a:r>
            <a:r>
              <a:rPr lang="en-US" sz="2000" dirty="0">
                <a:solidFill>
                  <a:srgbClr val="000000"/>
                </a:solidFill>
                <a:latin typeface="Helvetica" panose="020B0604020202020204" pitchFamily="34" charset="0"/>
              </a:rPr>
              <a:t> bus </a:t>
            </a:r>
            <a:r>
              <a:rPr lang="en-US" sz="2000" dirty="0" err="1">
                <a:solidFill>
                  <a:srgbClr val="000000"/>
                </a:solidFill>
                <a:latin typeface="Helvetica" panose="020B0604020202020204" pitchFamily="34" charset="0"/>
              </a:rPr>
              <a:t>pariwisata</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dengan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nilai</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sewa</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sebesar</a:t>
            </a:r>
            <a:r>
              <a:rPr lang="en-US" sz="2000" dirty="0">
                <a:solidFill>
                  <a:srgbClr val="000000"/>
                </a:solidFill>
                <a:latin typeface="Helvetica" panose="020B0604020202020204" pitchFamily="34" charset="0"/>
              </a:rPr>
              <a:t> Rp35.000.000 </a:t>
            </a:r>
            <a:r>
              <a:rPr lang="en-US" sz="2000" dirty="0" err="1">
                <a:solidFill>
                  <a:srgbClr val="000000"/>
                </a:solidFill>
                <a:latin typeface="Helvetica" panose="020B0604020202020204" pitchFamily="34" charset="0"/>
              </a:rPr>
              <a:t>kepada</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Sugianto</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Haris</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dengan</a:t>
            </a:r>
            <a:r>
              <a:rPr lang="en-US" sz="2000" dirty="0">
                <a:solidFill>
                  <a:srgbClr val="000000"/>
                </a:solidFill>
                <a:latin typeface="Helvetica" panose="020B0604020202020204" pitchFamily="34" charset="0"/>
              </a:rPr>
              <a:t>  NPWP</a:t>
            </a:r>
            <a:endParaRPr lang="en-US" sz="2000" dirty="0"/>
          </a:p>
        </p:txBody>
      </p:sp>
      <p:sp>
        <p:nvSpPr>
          <p:cNvPr id="5" name="Rectangle 4"/>
          <p:cNvSpPr/>
          <p:nvPr/>
        </p:nvSpPr>
        <p:spPr>
          <a:xfrm>
            <a:off x="440903" y="4038600"/>
            <a:ext cx="8312294" cy="1015663"/>
          </a:xfrm>
          <a:prstGeom prst="rect">
            <a:avLst/>
          </a:prstGeom>
        </p:spPr>
        <p:txBody>
          <a:bodyPr wrap="square">
            <a:spAutoFit/>
          </a:bodyPr>
          <a:lstStyle/>
          <a:p>
            <a:pPr marL="457200" indent="-457200" algn="just">
              <a:buFont typeface="+mj-lt"/>
              <a:buAutoNum type="arabicPeriod" startAt="3"/>
            </a:pPr>
            <a:r>
              <a:rPr lang="en-US" sz="2000" dirty="0">
                <a:solidFill>
                  <a:srgbClr val="000000"/>
                </a:solidFill>
                <a:latin typeface="Helvetica" panose="020B0604020202020204" pitchFamily="34" charset="0"/>
              </a:rPr>
              <a:t>PT </a:t>
            </a:r>
            <a:r>
              <a:rPr lang="en-US" sz="2000" dirty="0" err="1">
                <a:solidFill>
                  <a:srgbClr val="000000"/>
                </a:solidFill>
                <a:latin typeface="Helvetica" panose="020B0604020202020204" pitchFamily="34" charset="0"/>
              </a:rPr>
              <a:t>Indosehat</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membayarkan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jasa</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konsultan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ke</a:t>
            </a:r>
            <a:r>
              <a:rPr lang="en-US" sz="2000" dirty="0">
                <a:solidFill>
                  <a:srgbClr val="000000"/>
                </a:solidFill>
                <a:latin typeface="Helvetica" panose="020B0604020202020204" pitchFamily="34" charset="0"/>
              </a:rPr>
              <a:t> PT Indo </a:t>
            </a:r>
            <a:r>
              <a:rPr lang="en-US" sz="2000" dirty="0" err="1">
                <a:solidFill>
                  <a:srgbClr val="000000"/>
                </a:solidFill>
                <a:latin typeface="Helvetica" panose="020B0604020202020204" pitchFamily="34" charset="0"/>
              </a:rPr>
              <a:t>Konsultan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sebesar</a:t>
            </a:r>
            <a:r>
              <a:rPr lang="en-US" sz="2000" dirty="0">
                <a:solidFill>
                  <a:srgbClr val="000000"/>
                </a:solidFill>
                <a:latin typeface="Helvetica" panose="020B0604020202020204" pitchFamily="34" charset="0"/>
              </a:rPr>
              <a:t> Rp110.000.000 (</a:t>
            </a:r>
            <a:r>
              <a:rPr lang="en-US" sz="2000" dirty="0" err="1">
                <a:solidFill>
                  <a:srgbClr val="000000"/>
                </a:solidFill>
                <a:latin typeface="Helvetica" panose="020B0604020202020204" pitchFamily="34" charset="0"/>
              </a:rPr>
              <a:t>sudah</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termasuk</a:t>
            </a:r>
            <a:r>
              <a:rPr lang="en-US" sz="2000" dirty="0">
                <a:solidFill>
                  <a:srgbClr val="000000"/>
                </a:solidFill>
                <a:latin typeface="Helvetica" panose="020B0604020202020204" pitchFamily="34" charset="0"/>
              </a:rPr>
              <a:t> PPN). PT Indo </a:t>
            </a:r>
            <a:r>
              <a:rPr lang="en-US" sz="2000" dirty="0" err="1">
                <a:solidFill>
                  <a:srgbClr val="000000"/>
                </a:solidFill>
                <a:latin typeface="Helvetica" panose="020B0604020202020204" pitchFamily="34" charset="0"/>
              </a:rPr>
              <a:t>konsultan</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tidak</a:t>
            </a:r>
            <a:r>
              <a:rPr lang="en-US" sz="2000" dirty="0">
                <a:solidFill>
                  <a:srgbClr val="000000"/>
                </a:solidFill>
                <a:latin typeface="Helvetica" panose="020B0604020202020204" pitchFamily="34" charset="0"/>
              </a:rPr>
              <a:t> </a:t>
            </a:r>
            <a:r>
              <a:rPr lang="en-US" sz="2000" dirty="0" err="1">
                <a:solidFill>
                  <a:srgbClr val="000000"/>
                </a:solidFill>
                <a:latin typeface="Helvetica" panose="020B0604020202020204" pitchFamily="34" charset="0"/>
              </a:rPr>
              <a:t>mempunyai</a:t>
            </a:r>
            <a:r>
              <a:rPr lang="en-US" sz="2000" dirty="0">
                <a:solidFill>
                  <a:srgbClr val="000000"/>
                </a:solidFill>
                <a:latin typeface="Helvetica" panose="020B0604020202020204" pitchFamily="34" charset="0"/>
              </a:rPr>
              <a:t> NPWP.</a:t>
            </a:r>
            <a:endParaRPr lang="en-US" sz="2000" dirty="0"/>
          </a:p>
        </p:txBody>
      </p:sp>
      <p:sp>
        <p:nvSpPr>
          <p:cNvPr id="6" name="TextBox 5"/>
          <p:cNvSpPr txBox="1"/>
          <p:nvPr/>
        </p:nvSpPr>
        <p:spPr>
          <a:xfrm>
            <a:off x="2057400" y="-74414"/>
            <a:ext cx="1828800" cy="646331"/>
          </a:xfrm>
          <a:prstGeom prst="rect">
            <a:avLst/>
          </a:prstGeom>
          <a:noFill/>
        </p:spPr>
        <p:txBody>
          <a:bodyPr wrap="square" rtlCol="0">
            <a:spAutoFit/>
          </a:bodyPr>
          <a:lstStyle/>
          <a:p>
            <a:r>
              <a:rPr lang="en-US" sz="3600" dirty="0" err="1">
                <a:solidFill>
                  <a:schemeClr val="accent2"/>
                </a:solidFill>
                <a:latin typeface="Playbill" panose="040506030A0602020202" pitchFamily="82" charset="0"/>
              </a:rPr>
              <a:t>Contoh</a:t>
            </a:r>
            <a:r>
              <a:rPr lang="en-US" sz="3600" dirty="0">
                <a:solidFill>
                  <a:schemeClr val="accent2"/>
                </a:solidFill>
                <a:latin typeface="Playbill" panose="040506030A0602020202" pitchFamily="82" charset="0"/>
              </a:rPr>
              <a:t> </a:t>
            </a:r>
            <a:r>
              <a:rPr lang="en-US" sz="3600" dirty="0" err="1">
                <a:solidFill>
                  <a:schemeClr val="accent2"/>
                </a:solidFill>
                <a:latin typeface="Playbill" panose="040506030A0602020202" pitchFamily="82" charset="0"/>
              </a:rPr>
              <a:t>Kasus</a:t>
            </a:r>
            <a:endParaRPr lang="en-US" sz="3600" dirty="0">
              <a:solidFill>
                <a:schemeClr val="accent2"/>
              </a:solidFill>
              <a:latin typeface="Playbill" panose="040506030A0602020202" pitchFamily="82" charset="0"/>
            </a:endParaRPr>
          </a:p>
        </p:txBody>
      </p:sp>
    </p:spTree>
    <p:extLst>
      <p:ext uri="{BB962C8B-B14F-4D97-AF65-F5344CB8AC3E}">
        <p14:creationId xmlns:p14="http://schemas.microsoft.com/office/powerpoint/2010/main" val="24006687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461</TotalTime>
  <Words>2465</Words>
  <Application>Microsoft Macintosh PowerPoint</Application>
  <PresentationFormat>On-screen Show (4:3)</PresentationFormat>
  <Paragraphs>445</Paragraphs>
  <Slides>29</Slides>
  <Notes>15</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29</vt:i4>
      </vt:variant>
    </vt:vector>
  </HeadingPairs>
  <TitlesOfParts>
    <vt:vector size="43" baseType="lpstr">
      <vt:lpstr>Arial</vt:lpstr>
      <vt:lpstr>Arial Narrow</vt:lpstr>
      <vt:lpstr>Bauhaus 93</vt:lpstr>
      <vt:lpstr>helvetica</vt:lpstr>
      <vt:lpstr>helvetica</vt:lpstr>
      <vt:lpstr>Lucida Sans Unicode</vt:lpstr>
      <vt:lpstr>Playbill</vt:lpstr>
      <vt:lpstr>Tahoma</vt:lpstr>
      <vt:lpstr>Times New Roman</vt:lpstr>
      <vt:lpstr>Verdana</vt:lpstr>
      <vt:lpstr>Wingdings</vt:lpstr>
      <vt:lpstr>Wingdings 2</vt:lpstr>
      <vt:lpstr>Wingdings 3</vt:lpstr>
      <vt:lpstr>Concourse</vt:lpstr>
      <vt:lpstr>PowerPoint Presentation</vt:lpstr>
      <vt:lpstr>TARIF, OBJEK DAN DASAR PEMOTONGAN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OBJEK PEMOTONGAN PPH PASAL 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pajak</dc:creator>
  <cp:lastModifiedBy>Nuryadin Rahman</cp:lastModifiedBy>
  <cp:revision>232</cp:revision>
  <dcterms:created xsi:type="dcterms:W3CDTF">2007-04-23T15:14:00Z</dcterms:created>
  <dcterms:modified xsi:type="dcterms:W3CDTF">2025-11-03T10:03:36Z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2052-10.1.0.5458</vt:lpwstr>
  </property>
</Properties>
</file>